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8288000" cy="10287000"/>
  <p:notesSz cx="6858000" cy="9144000"/>
  <p:embeddedFontLst>
    <p:embeddedFont>
      <p:font typeface="Telegraf Bold" charset="1" panose="00000800000000000000"/>
      <p:regular r:id="rId77"/>
    </p:embeddedFont>
    <p:embeddedFont>
      <p:font typeface="Telegraf" charset="1" panose="00000500000000000000"/>
      <p:regular r:id="rId78"/>
    </p:embeddedFont>
    <p:embeddedFont>
      <p:font typeface="Poppins" charset="1" panose="00000500000000000000"/>
      <p:regular r:id="rId79"/>
    </p:embeddedFont>
    <p:embeddedFont>
      <p:font typeface="Poppins Bold" charset="1" panose="00000800000000000000"/>
      <p:regular r:id="rId80"/>
    </p:embeddedFont>
    <p:embeddedFont>
      <p:font typeface="Poppins Bold Italics" charset="1" panose="00000800000000000000"/>
      <p:regular r:id="rId81"/>
    </p:embeddedFont>
    <p:embeddedFont>
      <p:font typeface="Poppins Semi-Bold" charset="1" panose="00000700000000000000"/>
      <p:regular r:id="rId82"/>
    </p:embeddedFont>
    <p:embeddedFont>
      <p:font typeface="Poppins Italics" charset="1" panose="00000500000000000000"/>
      <p:regular r:id="rId8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jishuzhan.net/article/1928627775321190401" TargetMode="External" Type="http://schemas.openxmlformats.org/officeDocument/2006/relationships/hyperlink"/><Relationship Id="rId3" Target="https://la.mathworks.com/help/images/ref/imfill.html" TargetMode="External" Type="http://schemas.openxmlformats.org/officeDocument/2006/relationships/hyperlink"/><Relationship Id="rId4" Target="https://www.mathworks.com/help/images/morphological-dilation-and-erosion.html" TargetMode="External" Type="http://schemas.openxmlformats.org/officeDocument/2006/relationships/hyperlink"/><Relationship Id="rId5" Target="https://github.com/J3lly-Been/YOLOv8-HumanDetection" TargetMode="External" Type="http://schemas.openxmlformats.org/officeDocument/2006/relationships/hyperlink"/><Relationship Id="rId6" Target="https://github.com/JuanJavier03/Human-Height-Detection-Using-Reference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43636" y="3946525"/>
            <a:ext cx="13764137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Estimación de la altura de una persona basada en un objeto de referencia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3933" y="3169245"/>
            <a:ext cx="10437180" cy="5566435"/>
            <a:chOff x="0" y="0"/>
            <a:chExt cx="2748887" cy="146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8887" cy="1466057"/>
            </a:xfrm>
            <a:custGeom>
              <a:avLst/>
              <a:gdLst/>
              <a:ahLst/>
              <a:cxnLst/>
              <a:rect r="r" b="b" t="t" l="l"/>
              <a:pathLst>
                <a:path h="1466057" w="2748887">
                  <a:moveTo>
                    <a:pt x="41539" y="0"/>
                  </a:moveTo>
                  <a:lnTo>
                    <a:pt x="2707348" y="0"/>
                  </a:lnTo>
                  <a:cubicBezTo>
                    <a:pt x="2718365" y="0"/>
                    <a:pt x="2728930" y="4376"/>
                    <a:pt x="2736720" y="12166"/>
                  </a:cubicBezTo>
                  <a:cubicBezTo>
                    <a:pt x="2744510" y="19956"/>
                    <a:pt x="2748887" y="30522"/>
                    <a:pt x="2748887" y="41539"/>
                  </a:cubicBezTo>
                  <a:lnTo>
                    <a:pt x="2748887" y="1424518"/>
                  </a:lnTo>
                  <a:cubicBezTo>
                    <a:pt x="2748887" y="1435535"/>
                    <a:pt x="2744510" y="1446101"/>
                    <a:pt x="2736720" y="1453891"/>
                  </a:cubicBezTo>
                  <a:cubicBezTo>
                    <a:pt x="2728930" y="1461681"/>
                    <a:pt x="2718365" y="1466057"/>
                    <a:pt x="2707348" y="1466057"/>
                  </a:cubicBezTo>
                  <a:lnTo>
                    <a:pt x="41539" y="1466057"/>
                  </a:lnTo>
                  <a:cubicBezTo>
                    <a:pt x="30522" y="1466057"/>
                    <a:pt x="19956" y="1461681"/>
                    <a:pt x="12166" y="1453891"/>
                  </a:cubicBezTo>
                  <a:cubicBezTo>
                    <a:pt x="4376" y="1446101"/>
                    <a:pt x="0" y="1435535"/>
                    <a:pt x="0" y="1424518"/>
                  </a:cubicBezTo>
                  <a:lnTo>
                    <a:pt x="0" y="41539"/>
                  </a:lnTo>
                  <a:cubicBezTo>
                    <a:pt x="0" y="30522"/>
                    <a:pt x="4376" y="19956"/>
                    <a:pt x="12166" y="12166"/>
                  </a:cubicBezTo>
                  <a:cubicBezTo>
                    <a:pt x="19956" y="4376"/>
                    <a:pt x="30522" y="0"/>
                    <a:pt x="415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48887" cy="153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6609" y="3043118"/>
            <a:ext cx="6629527" cy="5818690"/>
            <a:chOff x="0" y="0"/>
            <a:chExt cx="1746048" cy="15324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6048" cy="1532495"/>
            </a:xfrm>
            <a:custGeom>
              <a:avLst/>
              <a:gdLst/>
              <a:ahLst/>
              <a:cxnLst/>
              <a:rect r="r" b="b" t="t" l="l"/>
              <a:pathLst>
                <a:path h="1532495" w="1746048">
                  <a:moveTo>
                    <a:pt x="49047" y="0"/>
                  </a:moveTo>
                  <a:lnTo>
                    <a:pt x="1697001" y="0"/>
                  </a:lnTo>
                  <a:cubicBezTo>
                    <a:pt x="1724089" y="0"/>
                    <a:pt x="1746048" y="21959"/>
                    <a:pt x="1746048" y="49047"/>
                  </a:cubicBezTo>
                  <a:lnTo>
                    <a:pt x="1746048" y="1483447"/>
                  </a:lnTo>
                  <a:cubicBezTo>
                    <a:pt x="1746048" y="1510535"/>
                    <a:pt x="1724089" y="1532495"/>
                    <a:pt x="1697001" y="1532495"/>
                  </a:cubicBezTo>
                  <a:lnTo>
                    <a:pt x="49047" y="1532495"/>
                  </a:lnTo>
                  <a:cubicBezTo>
                    <a:pt x="21959" y="1532495"/>
                    <a:pt x="0" y="1510535"/>
                    <a:pt x="0" y="1483447"/>
                  </a:cubicBezTo>
                  <a:lnTo>
                    <a:pt x="0" y="49047"/>
                  </a:lnTo>
                  <a:cubicBezTo>
                    <a:pt x="0" y="21959"/>
                    <a:pt x="21959" y="0"/>
                    <a:pt x="490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746048" cy="159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4362" y="3409926"/>
            <a:ext cx="6154020" cy="5085073"/>
          </a:xfrm>
          <a:custGeom>
            <a:avLst/>
            <a:gdLst/>
            <a:ahLst/>
            <a:cxnLst/>
            <a:rect r="r" b="b" t="t" l="l"/>
            <a:pathLst>
              <a:path h="5085073" w="6154020">
                <a:moveTo>
                  <a:pt x="0" y="0"/>
                </a:moveTo>
                <a:lnTo>
                  <a:pt x="6154020" y="0"/>
                </a:lnTo>
                <a:lnTo>
                  <a:pt x="6154020" y="5085073"/>
                </a:lnTo>
                <a:lnTo>
                  <a:pt x="0" y="508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72" t="0" r="-1743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5101" y="4371847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87" indent="-358343" lvl="1">
              <a:lnSpc>
                <a:spcPts val="3385"/>
              </a:lnSpc>
              <a:buFont typeface="Arial"/>
              <a:buChar char="•"/>
            </a:pPr>
            <a:r>
              <a:rPr lang="en-US" sz="3319" spc="-14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Transformaciones de color (RGB → LAB)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5101" y="5729926"/>
            <a:ext cx="9144199" cy="46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097" indent="-347549" lvl="1">
              <a:lnSpc>
                <a:spcPts val="3283"/>
              </a:lnSpc>
              <a:buFont typeface="Arial"/>
              <a:buChar char="•"/>
            </a:pPr>
            <a:r>
              <a:rPr lang="en-US" sz="3219" spc="-14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Linearización y Conversión sRGB → XYZ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69688" y="1816842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T´ecnicas de Procesamiento de Imagen Utilizadas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15101" y="6956050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87" indent="-358343" lvl="1">
              <a:lnSpc>
                <a:spcPts val="3385"/>
              </a:lnSpc>
              <a:buFont typeface="Arial"/>
              <a:buChar char="•"/>
            </a:pPr>
            <a:r>
              <a:rPr lang="en-US" sz="3319" spc="-14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Conversión XYZ → LAB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5604" y="3045251"/>
            <a:ext cx="14821685" cy="5566435"/>
            <a:chOff x="0" y="0"/>
            <a:chExt cx="3903654" cy="14660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3654" cy="1466057"/>
            </a:xfrm>
            <a:custGeom>
              <a:avLst/>
              <a:gdLst/>
              <a:ahLst/>
              <a:cxnLst/>
              <a:rect r="r" b="b" t="t" l="l"/>
              <a:pathLst>
                <a:path h="1466057" w="3903654">
                  <a:moveTo>
                    <a:pt x="29251" y="0"/>
                  </a:moveTo>
                  <a:lnTo>
                    <a:pt x="3874403" y="0"/>
                  </a:lnTo>
                  <a:cubicBezTo>
                    <a:pt x="3882161" y="0"/>
                    <a:pt x="3889601" y="3082"/>
                    <a:pt x="3895086" y="8567"/>
                  </a:cubicBezTo>
                  <a:cubicBezTo>
                    <a:pt x="3900572" y="14053"/>
                    <a:pt x="3903654" y="21493"/>
                    <a:pt x="3903654" y="29251"/>
                  </a:cubicBezTo>
                  <a:lnTo>
                    <a:pt x="3903654" y="1436806"/>
                  </a:lnTo>
                  <a:cubicBezTo>
                    <a:pt x="3903654" y="1444564"/>
                    <a:pt x="3900572" y="1452004"/>
                    <a:pt x="3895086" y="1457490"/>
                  </a:cubicBezTo>
                  <a:cubicBezTo>
                    <a:pt x="3889601" y="1462975"/>
                    <a:pt x="3882161" y="1466057"/>
                    <a:pt x="3874403" y="1466057"/>
                  </a:cubicBezTo>
                  <a:lnTo>
                    <a:pt x="29251" y="1466057"/>
                  </a:lnTo>
                  <a:cubicBezTo>
                    <a:pt x="21493" y="1466057"/>
                    <a:pt x="14053" y="1462975"/>
                    <a:pt x="8567" y="1457490"/>
                  </a:cubicBezTo>
                  <a:cubicBezTo>
                    <a:pt x="3082" y="1452004"/>
                    <a:pt x="0" y="1444564"/>
                    <a:pt x="0" y="1436806"/>
                  </a:cubicBezTo>
                  <a:lnTo>
                    <a:pt x="0" y="29251"/>
                  </a:lnTo>
                  <a:cubicBezTo>
                    <a:pt x="0" y="21493"/>
                    <a:pt x="3082" y="14053"/>
                    <a:pt x="8567" y="8567"/>
                  </a:cubicBezTo>
                  <a:cubicBezTo>
                    <a:pt x="14053" y="3082"/>
                    <a:pt x="21493" y="0"/>
                    <a:pt x="292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903654" cy="153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83328" y="3625044"/>
            <a:ext cx="12711428" cy="365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9" indent="-410209" lvl="1">
              <a:lnSpc>
                <a:spcPts val="7295"/>
              </a:lnSpc>
              <a:buFont typeface="Arial"/>
              <a:buChar char="•"/>
            </a:pPr>
            <a:r>
              <a:rPr lang="en-US" sz="3799" spc="-17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Umbralización simple </a:t>
            </a:r>
          </a:p>
          <a:p>
            <a:pPr algn="just" marL="820419" indent="-410209" lvl="1">
              <a:lnSpc>
                <a:spcPts val="7295"/>
              </a:lnSpc>
              <a:buFont typeface="Arial"/>
              <a:buChar char="•"/>
            </a:pPr>
            <a:r>
              <a:rPr lang="en-US" sz="3799" spc="-17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Operaciones morfológicas (dilatación)</a:t>
            </a:r>
          </a:p>
          <a:p>
            <a:pPr algn="just" marL="820419" indent="-410209" lvl="1">
              <a:lnSpc>
                <a:spcPts val="7295"/>
              </a:lnSpc>
              <a:buFont typeface="Arial"/>
              <a:buChar char="•"/>
            </a:pPr>
            <a:r>
              <a:rPr lang="en-US" sz="3799" spc="-17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Detectores de bordes (Canny)</a:t>
            </a:r>
          </a:p>
          <a:p>
            <a:pPr algn="just" marL="820419" indent="-410209" lvl="1">
              <a:lnSpc>
                <a:spcPts val="7295"/>
              </a:lnSpc>
              <a:buFont typeface="Arial"/>
              <a:buChar char="•"/>
            </a:pPr>
            <a:r>
              <a:rPr lang="en-US" sz="3799" spc="-17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Contornos y bounding boxes rotados (minAreaRect)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60163" y="1816842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T´ecnicas de Procesamiento de Imagen Utilizadas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983" y="4468765"/>
            <a:ext cx="8057017" cy="2106743"/>
            <a:chOff x="0" y="0"/>
            <a:chExt cx="2122013" cy="554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2013" cy="554862"/>
            </a:xfrm>
            <a:custGeom>
              <a:avLst/>
              <a:gdLst/>
              <a:ahLst/>
              <a:cxnLst/>
              <a:rect r="r" b="b" t="t" l="l"/>
              <a:pathLst>
                <a:path h="554862" w="2122013">
                  <a:moveTo>
                    <a:pt x="53810" y="0"/>
                  </a:moveTo>
                  <a:lnTo>
                    <a:pt x="2068203" y="0"/>
                  </a:lnTo>
                  <a:cubicBezTo>
                    <a:pt x="2082474" y="0"/>
                    <a:pt x="2096161" y="5669"/>
                    <a:pt x="2106252" y="15761"/>
                  </a:cubicBezTo>
                  <a:cubicBezTo>
                    <a:pt x="2116343" y="25852"/>
                    <a:pt x="2122013" y="39539"/>
                    <a:pt x="2122013" y="53810"/>
                  </a:cubicBezTo>
                  <a:lnTo>
                    <a:pt x="2122013" y="501052"/>
                  </a:lnTo>
                  <a:cubicBezTo>
                    <a:pt x="2122013" y="515324"/>
                    <a:pt x="2116343" y="529011"/>
                    <a:pt x="2106252" y="539102"/>
                  </a:cubicBezTo>
                  <a:cubicBezTo>
                    <a:pt x="2096161" y="549193"/>
                    <a:pt x="2082474" y="554862"/>
                    <a:pt x="2068203" y="554862"/>
                  </a:cubicBezTo>
                  <a:lnTo>
                    <a:pt x="53810" y="554862"/>
                  </a:lnTo>
                  <a:cubicBezTo>
                    <a:pt x="39539" y="554862"/>
                    <a:pt x="25852" y="549193"/>
                    <a:pt x="15761" y="539102"/>
                  </a:cubicBezTo>
                  <a:cubicBezTo>
                    <a:pt x="5669" y="529011"/>
                    <a:pt x="0" y="515324"/>
                    <a:pt x="0" y="501052"/>
                  </a:cubicBezTo>
                  <a:lnTo>
                    <a:pt x="0" y="53810"/>
                  </a:lnTo>
                  <a:cubicBezTo>
                    <a:pt x="0" y="39539"/>
                    <a:pt x="5669" y="25852"/>
                    <a:pt x="15761" y="15761"/>
                  </a:cubicBezTo>
                  <a:cubicBezTo>
                    <a:pt x="25852" y="5669"/>
                    <a:pt x="39539" y="0"/>
                    <a:pt x="538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22013" cy="62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5270" y="5288932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87" indent="-358343" lvl="1">
              <a:lnSpc>
                <a:spcPts val="3385"/>
              </a:lnSpc>
              <a:buFont typeface="Arial"/>
              <a:buChar char="•"/>
            </a:pPr>
            <a:r>
              <a:rPr lang="en-US" sz="3319" spc="-14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Análisis Geométrico(ratio A4)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37617" y="1391920"/>
            <a:ext cx="7083495" cy="8260434"/>
            <a:chOff x="0" y="0"/>
            <a:chExt cx="1738018" cy="20267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8018" cy="2026794"/>
            </a:xfrm>
            <a:custGeom>
              <a:avLst/>
              <a:gdLst/>
              <a:ahLst/>
              <a:cxnLst/>
              <a:rect r="r" b="b" t="t" l="l"/>
              <a:pathLst>
                <a:path h="2026794" w="1738018">
                  <a:moveTo>
                    <a:pt x="45904" y="0"/>
                  </a:moveTo>
                  <a:lnTo>
                    <a:pt x="1692114" y="0"/>
                  </a:lnTo>
                  <a:cubicBezTo>
                    <a:pt x="1717466" y="0"/>
                    <a:pt x="1738018" y="20552"/>
                    <a:pt x="1738018" y="45904"/>
                  </a:cubicBezTo>
                  <a:lnTo>
                    <a:pt x="1738018" y="1980890"/>
                  </a:lnTo>
                  <a:cubicBezTo>
                    <a:pt x="1738018" y="2006242"/>
                    <a:pt x="1717466" y="2026794"/>
                    <a:pt x="1692114" y="2026794"/>
                  </a:cubicBezTo>
                  <a:lnTo>
                    <a:pt x="45904" y="2026794"/>
                  </a:lnTo>
                  <a:cubicBezTo>
                    <a:pt x="20552" y="2026794"/>
                    <a:pt x="0" y="2006242"/>
                    <a:pt x="0" y="1980890"/>
                  </a:cubicBezTo>
                  <a:lnTo>
                    <a:pt x="0" y="45904"/>
                  </a:lnTo>
                  <a:cubicBezTo>
                    <a:pt x="0" y="20552"/>
                    <a:pt x="20552" y="0"/>
                    <a:pt x="459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738018" cy="2093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74640" y="1641992"/>
            <a:ext cx="5529206" cy="7760289"/>
          </a:xfrm>
          <a:custGeom>
            <a:avLst/>
            <a:gdLst/>
            <a:ahLst/>
            <a:cxnLst/>
            <a:rect r="r" b="b" t="t" l="l"/>
            <a:pathLst>
              <a:path h="7760289" w="5529206">
                <a:moveTo>
                  <a:pt x="0" y="0"/>
                </a:moveTo>
                <a:lnTo>
                  <a:pt x="5529206" y="0"/>
                </a:lnTo>
                <a:lnTo>
                  <a:pt x="5529206" y="7760289"/>
                </a:lnTo>
                <a:lnTo>
                  <a:pt x="0" y="7760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60163" y="1816842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T´ecnicas de Procesamiento de Imagen Utilizadas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1739771"/>
            <a:ext cx="16987657" cy="7224114"/>
            <a:chOff x="0" y="0"/>
            <a:chExt cx="4474115" cy="1902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4115" cy="1902647"/>
            </a:xfrm>
            <a:custGeom>
              <a:avLst/>
              <a:gdLst/>
              <a:ahLst/>
              <a:cxnLst/>
              <a:rect r="r" b="b" t="t" l="l"/>
              <a:pathLst>
                <a:path h="1902647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1877126"/>
                  </a:lnTo>
                  <a:cubicBezTo>
                    <a:pt x="4474115" y="1883895"/>
                    <a:pt x="4471426" y="1890386"/>
                    <a:pt x="4466640" y="1895172"/>
                  </a:cubicBezTo>
                  <a:cubicBezTo>
                    <a:pt x="4461854" y="1899958"/>
                    <a:pt x="4455363" y="1902647"/>
                    <a:pt x="4448594" y="1902647"/>
                  </a:cubicBezTo>
                  <a:lnTo>
                    <a:pt x="25521" y="1902647"/>
                  </a:lnTo>
                  <a:cubicBezTo>
                    <a:pt x="18753" y="1902647"/>
                    <a:pt x="12261" y="1899958"/>
                    <a:pt x="7475" y="1895172"/>
                  </a:cubicBezTo>
                  <a:cubicBezTo>
                    <a:pt x="2689" y="1890386"/>
                    <a:pt x="0" y="1883895"/>
                    <a:pt x="0" y="1877126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74115" cy="196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91313" y="4528042"/>
            <a:ext cx="9974655" cy="82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619" spc="6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1673" y="5728054"/>
            <a:ext cx="7449255" cy="4084674"/>
            <a:chOff x="0" y="0"/>
            <a:chExt cx="1827761" cy="1002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7761" cy="1002222"/>
            </a:xfrm>
            <a:custGeom>
              <a:avLst/>
              <a:gdLst/>
              <a:ahLst/>
              <a:cxnLst/>
              <a:rect r="r" b="b" t="t" l="l"/>
              <a:pathLst>
                <a:path h="1002222" w="1827761">
                  <a:moveTo>
                    <a:pt x="43650" y="0"/>
                  </a:moveTo>
                  <a:lnTo>
                    <a:pt x="1784111" y="0"/>
                  </a:lnTo>
                  <a:cubicBezTo>
                    <a:pt x="1795688" y="0"/>
                    <a:pt x="1806790" y="4599"/>
                    <a:pt x="1814976" y="12785"/>
                  </a:cubicBezTo>
                  <a:cubicBezTo>
                    <a:pt x="1823163" y="20971"/>
                    <a:pt x="1827761" y="32073"/>
                    <a:pt x="1827761" y="43650"/>
                  </a:cubicBezTo>
                  <a:lnTo>
                    <a:pt x="1827761" y="958572"/>
                  </a:lnTo>
                  <a:cubicBezTo>
                    <a:pt x="1827761" y="982679"/>
                    <a:pt x="1808219" y="1002222"/>
                    <a:pt x="1784111" y="1002222"/>
                  </a:cubicBezTo>
                  <a:lnTo>
                    <a:pt x="43650" y="1002222"/>
                  </a:lnTo>
                  <a:cubicBezTo>
                    <a:pt x="32073" y="1002222"/>
                    <a:pt x="20971" y="997623"/>
                    <a:pt x="12785" y="989437"/>
                  </a:cubicBezTo>
                  <a:cubicBezTo>
                    <a:pt x="4599" y="981251"/>
                    <a:pt x="0" y="970149"/>
                    <a:pt x="0" y="958572"/>
                  </a:cubicBezTo>
                  <a:lnTo>
                    <a:pt x="0" y="43650"/>
                  </a:lnTo>
                  <a:cubicBezTo>
                    <a:pt x="0" y="32073"/>
                    <a:pt x="4599" y="20971"/>
                    <a:pt x="12785" y="12785"/>
                  </a:cubicBezTo>
                  <a:cubicBezTo>
                    <a:pt x="20971" y="4599"/>
                    <a:pt x="32073" y="0"/>
                    <a:pt x="436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27761" cy="106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4416" y="1391920"/>
            <a:ext cx="17033377" cy="3993234"/>
            <a:chOff x="0" y="0"/>
            <a:chExt cx="4486157" cy="10517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157" cy="1051716"/>
            </a:xfrm>
            <a:custGeom>
              <a:avLst/>
              <a:gdLst/>
              <a:ahLst/>
              <a:cxnLst/>
              <a:rect r="r" b="b" t="t" l="l"/>
              <a:pathLst>
                <a:path h="1051716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1026263"/>
                  </a:lnTo>
                  <a:cubicBezTo>
                    <a:pt x="4486157" y="1033014"/>
                    <a:pt x="4483475" y="1039488"/>
                    <a:pt x="4478702" y="1044261"/>
                  </a:cubicBezTo>
                  <a:cubicBezTo>
                    <a:pt x="4473928" y="1049034"/>
                    <a:pt x="4467454" y="1051716"/>
                    <a:pt x="4460704" y="1051716"/>
                  </a:cubicBezTo>
                  <a:lnTo>
                    <a:pt x="25453" y="1051716"/>
                  </a:lnTo>
                  <a:cubicBezTo>
                    <a:pt x="18702" y="1051716"/>
                    <a:pt x="12228" y="1049034"/>
                    <a:pt x="7455" y="1044261"/>
                  </a:cubicBezTo>
                  <a:cubicBezTo>
                    <a:pt x="2682" y="1039488"/>
                    <a:pt x="0" y="1033014"/>
                    <a:pt x="0" y="1026263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86157" cy="1118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270" y="2956835"/>
            <a:ext cx="15822060" cy="197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YOLOv8 es un modelo de detección de objetos que se caracteriza por combinar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alta precisión con velocidad de procesamiento en tiempo real, siendo adecuado para uso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aplicaciones industriales, robótica, vigilancia y vehículos autónomos.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5270" y="22244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290491" y="6066341"/>
            <a:ext cx="6491618" cy="3408099"/>
          </a:xfrm>
          <a:custGeom>
            <a:avLst/>
            <a:gdLst/>
            <a:ahLst/>
            <a:cxnLst/>
            <a:rect r="r" b="b" t="t" l="l"/>
            <a:pathLst>
              <a:path h="3408099" w="6491618">
                <a:moveTo>
                  <a:pt x="0" y="0"/>
                </a:moveTo>
                <a:lnTo>
                  <a:pt x="6491618" y="0"/>
                </a:lnTo>
                <a:lnTo>
                  <a:pt x="6491618" y="3408099"/>
                </a:lnTo>
                <a:lnTo>
                  <a:pt x="0" y="340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3650333"/>
            <a:ext cx="17033377" cy="1690693"/>
            <a:chOff x="0" y="0"/>
            <a:chExt cx="4486157" cy="4452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6157" cy="445285"/>
            </a:xfrm>
            <a:custGeom>
              <a:avLst/>
              <a:gdLst/>
              <a:ahLst/>
              <a:cxnLst/>
              <a:rect r="r" b="b" t="t" l="l"/>
              <a:pathLst>
                <a:path h="445285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419832"/>
                  </a:lnTo>
                  <a:cubicBezTo>
                    <a:pt x="4486157" y="426583"/>
                    <a:pt x="4483475" y="433057"/>
                    <a:pt x="4478702" y="437830"/>
                  </a:cubicBezTo>
                  <a:cubicBezTo>
                    <a:pt x="4473928" y="442604"/>
                    <a:pt x="4467454" y="445285"/>
                    <a:pt x="4460704" y="445285"/>
                  </a:cubicBezTo>
                  <a:lnTo>
                    <a:pt x="25453" y="445285"/>
                  </a:lnTo>
                  <a:cubicBezTo>
                    <a:pt x="18702" y="445285"/>
                    <a:pt x="12228" y="442604"/>
                    <a:pt x="7455" y="437830"/>
                  </a:cubicBezTo>
                  <a:cubicBezTo>
                    <a:pt x="2682" y="433057"/>
                    <a:pt x="0" y="426583"/>
                    <a:pt x="0" y="419832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86157" cy="511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46734" y="3893793"/>
            <a:ext cx="15928740" cy="197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Anchor-Free: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Elimina cajas de anclaje predefinidas,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prediciendo directamente el centro del objeto para mayor genera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lización;</a:t>
            </a:r>
          </a:p>
          <a:p>
            <a:pPr algn="just">
              <a:lnSpc>
                <a:spcPts val="3956"/>
              </a:lnSpc>
            </a:pPr>
          </a:p>
          <a:p>
            <a:pPr algn="just">
              <a:lnSpc>
                <a:spcPts val="395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0356" y="2431802"/>
            <a:ext cx="5457527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2.7.1 Características de YOLOv8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4416" y="5648758"/>
            <a:ext cx="17033377" cy="1650905"/>
            <a:chOff x="0" y="0"/>
            <a:chExt cx="4486157" cy="4348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86157" cy="434806"/>
            </a:xfrm>
            <a:custGeom>
              <a:avLst/>
              <a:gdLst/>
              <a:ahLst/>
              <a:cxnLst/>
              <a:rect r="r" b="b" t="t" l="l"/>
              <a:pathLst>
                <a:path h="434806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409353"/>
                  </a:lnTo>
                  <a:cubicBezTo>
                    <a:pt x="4486157" y="416104"/>
                    <a:pt x="4483475" y="422578"/>
                    <a:pt x="4478702" y="427351"/>
                  </a:cubicBezTo>
                  <a:cubicBezTo>
                    <a:pt x="4473928" y="432125"/>
                    <a:pt x="4467454" y="434806"/>
                    <a:pt x="4460704" y="434806"/>
                  </a:cubicBezTo>
                  <a:lnTo>
                    <a:pt x="25453" y="434806"/>
                  </a:lnTo>
                  <a:cubicBezTo>
                    <a:pt x="18702" y="434806"/>
                    <a:pt x="12228" y="432125"/>
                    <a:pt x="7455" y="427351"/>
                  </a:cubicBezTo>
                  <a:cubicBezTo>
                    <a:pt x="2682" y="422578"/>
                    <a:pt x="0" y="416104"/>
                    <a:pt x="0" y="409353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486157" cy="501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46734" y="5971873"/>
            <a:ext cx="15928740" cy="197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Utiliza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ción del módulo Backbone C2f: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Sustituye al módulo C3, mejorando la extracción de características y el flujo de gradientes con alta eficiencia;</a:t>
            </a:r>
          </a:p>
          <a:p>
            <a:pPr algn="just">
              <a:lnSpc>
                <a:spcPts val="3956"/>
              </a:lnSpc>
            </a:pPr>
          </a:p>
          <a:p>
            <a:pPr algn="just">
              <a:lnSpc>
                <a:spcPts val="3956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794416" y="7607395"/>
            <a:ext cx="17033377" cy="1650905"/>
            <a:chOff x="0" y="0"/>
            <a:chExt cx="4486157" cy="4348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86157" cy="434806"/>
            </a:xfrm>
            <a:custGeom>
              <a:avLst/>
              <a:gdLst/>
              <a:ahLst/>
              <a:cxnLst/>
              <a:rect r="r" b="b" t="t" l="l"/>
              <a:pathLst>
                <a:path h="434806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409353"/>
                  </a:lnTo>
                  <a:cubicBezTo>
                    <a:pt x="4486157" y="416104"/>
                    <a:pt x="4483475" y="422578"/>
                    <a:pt x="4478702" y="427351"/>
                  </a:cubicBezTo>
                  <a:cubicBezTo>
                    <a:pt x="4473928" y="432125"/>
                    <a:pt x="4467454" y="434806"/>
                    <a:pt x="4460704" y="434806"/>
                  </a:cubicBezTo>
                  <a:lnTo>
                    <a:pt x="25453" y="434806"/>
                  </a:lnTo>
                  <a:cubicBezTo>
                    <a:pt x="18702" y="434806"/>
                    <a:pt x="12228" y="432125"/>
                    <a:pt x="7455" y="427351"/>
                  </a:cubicBezTo>
                  <a:cubicBezTo>
                    <a:pt x="2682" y="422578"/>
                    <a:pt x="0" y="416104"/>
                    <a:pt x="0" y="409353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4486157" cy="501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30560" y="7849929"/>
            <a:ext cx="15928740" cy="98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Cab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ezal Desacoplado: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Separa las tareas de clasificación y regresión en ramas distintas para optimizar la precisión de cada una;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4384857"/>
            <a:ext cx="17033377" cy="1690693"/>
            <a:chOff x="0" y="0"/>
            <a:chExt cx="4486157" cy="4452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6157" cy="445285"/>
            </a:xfrm>
            <a:custGeom>
              <a:avLst/>
              <a:gdLst/>
              <a:ahLst/>
              <a:cxnLst/>
              <a:rect r="r" b="b" t="t" l="l"/>
              <a:pathLst>
                <a:path h="445285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419832"/>
                  </a:lnTo>
                  <a:cubicBezTo>
                    <a:pt x="4486157" y="426583"/>
                    <a:pt x="4483475" y="433057"/>
                    <a:pt x="4478702" y="437830"/>
                  </a:cubicBezTo>
                  <a:cubicBezTo>
                    <a:pt x="4473928" y="442604"/>
                    <a:pt x="4467454" y="445285"/>
                    <a:pt x="4460704" y="445285"/>
                  </a:cubicBezTo>
                  <a:lnTo>
                    <a:pt x="25453" y="445285"/>
                  </a:lnTo>
                  <a:cubicBezTo>
                    <a:pt x="18702" y="445285"/>
                    <a:pt x="12228" y="442604"/>
                    <a:pt x="7455" y="437830"/>
                  </a:cubicBezTo>
                  <a:cubicBezTo>
                    <a:pt x="2682" y="433057"/>
                    <a:pt x="0" y="426583"/>
                    <a:pt x="0" y="419832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86157" cy="511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46734" y="4691225"/>
            <a:ext cx="15928740" cy="98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Task-Aligned Assigner (TAL):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Asignación dinámica de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etiquetas durante el entrenamiento, priorizando la calidad de la a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lineación entre clase y caja;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60356" y="2431802"/>
            <a:ext cx="5457527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2.7.1 Características de YOLOv8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4416" y="7210123"/>
            <a:ext cx="17033377" cy="1766651"/>
            <a:chOff x="0" y="0"/>
            <a:chExt cx="4486157" cy="4652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86157" cy="465291"/>
            </a:xfrm>
            <a:custGeom>
              <a:avLst/>
              <a:gdLst/>
              <a:ahLst/>
              <a:cxnLst/>
              <a:rect r="r" b="b" t="t" l="l"/>
              <a:pathLst>
                <a:path h="465291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439838"/>
                  </a:lnTo>
                  <a:cubicBezTo>
                    <a:pt x="4486157" y="446589"/>
                    <a:pt x="4483475" y="453063"/>
                    <a:pt x="4478702" y="457836"/>
                  </a:cubicBezTo>
                  <a:cubicBezTo>
                    <a:pt x="4473928" y="462609"/>
                    <a:pt x="4467454" y="465291"/>
                    <a:pt x="4460704" y="465291"/>
                  </a:cubicBezTo>
                  <a:lnTo>
                    <a:pt x="25453" y="465291"/>
                  </a:lnTo>
                  <a:cubicBezTo>
                    <a:pt x="18702" y="465291"/>
                    <a:pt x="12228" y="462609"/>
                    <a:pt x="7455" y="457836"/>
                  </a:cubicBezTo>
                  <a:cubicBezTo>
                    <a:pt x="2682" y="453063"/>
                    <a:pt x="0" y="446589"/>
                    <a:pt x="0" y="439838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486157" cy="531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0560" y="7289203"/>
            <a:ext cx="15928740" cy="246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Utiliza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ción del módulo Backbone C2f: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Losses Avanzadas: Uso combinado de CIoU y DFL (Distribution Focal Loss) para un ajuste fino de los bordes de detección</a:t>
            </a:r>
          </a:p>
          <a:p>
            <a:pPr algn="just">
              <a:lnSpc>
                <a:spcPts val="3956"/>
              </a:lnSpc>
            </a:pPr>
          </a:p>
          <a:p>
            <a:pPr algn="just">
              <a:lnSpc>
                <a:spcPts val="3956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4416" y="2508002"/>
            <a:ext cx="7634734" cy="7414428"/>
            <a:chOff x="0" y="0"/>
            <a:chExt cx="2010794" cy="195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0794" cy="1952771"/>
            </a:xfrm>
            <a:custGeom>
              <a:avLst/>
              <a:gdLst/>
              <a:ahLst/>
              <a:cxnLst/>
              <a:rect r="r" b="b" t="t" l="l"/>
              <a:pathLst>
                <a:path h="1952771" w="2010794">
                  <a:moveTo>
                    <a:pt x="56786" y="0"/>
                  </a:moveTo>
                  <a:lnTo>
                    <a:pt x="1954008" y="0"/>
                  </a:lnTo>
                  <a:cubicBezTo>
                    <a:pt x="1985370" y="0"/>
                    <a:pt x="2010794" y="25424"/>
                    <a:pt x="2010794" y="56786"/>
                  </a:cubicBezTo>
                  <a:lnTo>
                    <a:pt x="2010794" y="1895985"/>
                  </a:lnTo>
                  <a:cubicBezTo>
                    <a:pt x="2010794" y="1927347"/>
                    <a:pt x="1985370" y="1952771"/>
                    <a:pt x="1954008" y="1952771"/>
                  </a:cubicBezTo>
                  <a:lnTo>
                    <a:pt x="56786" y="1952771"/>
                  </a:lnTo>
                  <a:cubicBezTo>
                    <a:pt x="25424" y="1952771"/>
                    <a:pt x="0" y="1927347"/>
                    <a:pt x="0" y="1895985"/>
                  </a:cubicBezTo>
                  <a:lnTo>
                    <a:pt x="0" y="56786"/>
                  </a:lnTo>
                  <a:cubicBezTo>
                    <a:pt x="0" y="25424"/>
                    <a:pt x="25424" y="0"/>
                    <a:pt x="567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10794" cy="20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19277" y="2508002"/>
            <a:ext cx="7801835" cy="7414428"/>
            <a:chOff x="0" y="0"/>
            <a:chExt cx="2054804" cy="1952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4804" cy="1952771"/>
            </a:xfrm>
            <a:custGeom>
              <a:avLst/>
              <a:gdLst/>
              <a:ahLst/>
              <a:cxnLst/>
              <a:rect r="r" b="b" t="t" l="l"/>
              <a:pathLst>
                <a:path h="1952771" w="2054804">
                  <a:moveTo>
                    <a:pt x="55570" y="0"/>
                  </a:moveTo>
                  <a:lnTo>
                    <a:pt x="1999235" y="0"/>
                  </a:lnTo>
                  <a:cubicBezTo>
                    <a:pt x="2013973" y="0"/>
                    <a:pt x="2028107" y="5855"/>
                    <a:pt x="2038528" y="16276"/>
                  </a:cubicBezTo>
                  <a:cubicBezTo>
                    <a:pt x="2048950" y="26697"/>
                    <a:pt x="2054804" y="40832"/>
                    <a:pt x="2054804" y="55570"/>
                  </a:cubicBezTo>
                  <a:lnTo>
                    <a:pt x="2054804" y="1897201"/>
                  </a:lnTo>
                  <a:cubicBezTo>
                    <a:pt x="2054804" y="1911939"/>
                    <a:pt x="2048950" y="1926074"/>
                    <a:pt x="2038528" y="1936495"/>
                  </a:cubicBezTo>
                  <a:cubicBezTo>
                    <a:pt x="2028107" y="1946916"/>
                    <a:pt x="2013973" y="1952771"/>
                    <a:pt x="1999235" y="1952771"/>
                  </a:cubicBezTo>
                  <a:lnTo>
                    <a:pt x="55570" y="1952771"/>
                  </a:lnTo>
                  <a:cubicBezTo>
                    <a:pt x="24880" y="1952771"/>
                    <a:pt x="0" y="1927892"/>
                    <a:pt x="0" y="1897201"/>
                  </a:cubicBezTo>
                  <a:lnTo>
                    <a:pt x="0" y="55570"/>
                  </a:lnTo>
                  <a:cubicBezTo>
                    <a:pt x="0" y="40832"/>
                    <a:pt x="5855" y="26697"/>
                    <a:pt x="16276" y="16276"/>
                  </a:cubicBezTo>
                  <a:cubicBezTo>
                    <a:pt x="26697" y="5855"/>
                    <a:pt x="40832" y="0"/>
                    <a:pt x="555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054804" cy="20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59153" y="2747619"/>
            <a:ext cx="2149673" cy="65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  <a:spcBef>
                <a:spcPct val="0"/>
              </a:spcBef>
            </a:pPr>
            <a:r>
              <a:rPr lang="en-US" b="true" sz="3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Ventajas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286237" y="1569886"/>
            <a:ext cx="5898019" cy="769596"/>
            <a:chOff x="0" y="0"/>
            <a:chExt cx="1553388" cy="2026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3388" cy="202692"/>
            </a:xfrm>
            <a:custGeom>
              <a:avLst/>
              <a:gdLst/>
              <a:ahLst/>
              <a:cxnLst/>
              <a:rect r="r" b="b" t="t" l="l"/>
              <a:pathLst>
                <a:path h="202692" w="1553388">
                  <a:moveTo>
                    <a:pt x="73507" y="0"/>
                  </a:moveTo>
                  <a:lnTo>
                    <a:pt x="1479881" y="0"/>
                  </a:lnTo>
                  <a:cubicBezTo>
                    <a:pt x="1499376" y="0"/>
                    <a:pt x="1518073" y="7744"/>
                    <a:pt x="1531858" y="21530"/>
                  </a:cubicBezTo>
                  <a:cubicBezTo>
                    <a:pt x="1545643" y="35315"/>
                    <a:pt x="1553388" y="54012"/>
                    <a:pt x="1553388" y="73507"/>
                  </a:cubicBezTo>
                  <a:lnTo>
                    <a:pt x="1553388" y="129185"/>
                  </a:lnTo>
                  <a:cubicBezTo>
                    <a:pt x="1553388" y="169782"/>
                    <a:pt x="1520478" y="202692"/>
                    <a:pt x="1479881" y="202692"/>
                  </a:cubicBezTo>
                  <a:lnTo>
                    <a:pt x="73507" y="202692"/>
                  </a:lnTo>
                  <a:cubicBezTo>
                    <a:pt x="54012" y="202692"/>
                    <a:pt x="35315" y="194947"/>
                    <a:pt x="21530" y="181162"/>
                  </a:cubicBezTo>
                  <a:cubicBezTo>
                    <a:pt x="7744" y="167377"/>
                    <a:pt x="0" y="148680"/>
                    <a:pt x="0" y="129185"/>
                  </a:cubicBezTo>
                  <a:lnTo>
                    <a:pt x="0" y="73507"/>
                  </a:lnTo>
                  <a:cubicBezTo>
                    <a:pt x="0" y="54012"/>
                    <a:pt x="7744" y="35315"/>
                    <a:pt x="21530" y="21530"/>
                  </a:cubicBezTo>
                  <a:cubicBezTo>
                    <a:pt x="35315" y="7744"/>
                    <a:pt x="54012" y="0"/>
                    <a:pt x="735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53388" cy="2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62773" y="1721480"/>
            <a:ext cx="267121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8343" y="2747619"/>
            <a:ext cx="3692277" cy="6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b="true" sz="36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Inconvenientes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9271" y="4319125"/>
            <a:ext cx="5989439" cy="436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Precisión Superior</a:t>
            </a:r>
          </a:p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Anchor-Free</a:t>
            </a:r>
          </a:p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Versatilidad</a:t>
            </a:r>
          </a:p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Ecosistema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9277" y="4223875"/>
            <a:ext cx="7634734" cy="357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165" indent="-469582" lvl="1">
              <a:lnSpc>
                <a:spcPts val="9613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Coste de Entrenamiento</a:t>
            </a:r>
          </a:p>
          <a:p>
            <a:pPr algn="l" marL="960754" indent="-480377" lvl="1">
              <a:lnSpc>
                <a:spcPts val="9834"/>
              </a:lnSpc>
              <a:buFont typeface="Arial"/>
              <a:buChar char="•"/>
            </a:pPr>
            <a:r>
              <a:rPr lang="en-US" sz="4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Objetos Pequeños</a:t>
            </a:r>
          </a:p>
          <a:p>
            <a:pPr algn="l" marL="917576" indent="-458788" lvl="1">
              <a:lnSpc>
                <a:spcPts val="9392"/>
              </a:lnSpc>
              <a:buFont typeface="Arial"/>
              <a:buChar char="•"/>
            </a:pPr>
            <a:r>
              <a:rPr lang="en-US" sz="4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Complejidad del Código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57397" y="2512555"/>
            <a:ext cx="7634734" cy="7414428"/>
            <a:chOff x="0" y="0"/>
            <a:chExt cx="2010794" cy="195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0794" cy="1952771"/>
            </a:xfrm>
            <a:custGeom>
              <a:avLst/>
              <a:gdLst/>
              <a:ahLst/>
              <a:cxnLst/>
              <a:rect r="r" b="b" t="t" l="l"/>
              <a:pathLst>
                <a:path h="1952771" w="2010794">
                  <a:moveTo>
                    <a:pt x="56786" y="0"/>
                  </a:moveTo>
                  <a:lnTo>
                    <a:pt x="1954008" y="0"/>
                  </a:lnTo>
                  <a:cubicBezTo>
                    <a:pt x="1985370" y="0"/>
                    <a:pt x="2010794" y="25424"/>
                    <a:pt x="2010794" y="56786"/>
                  </a:cubicBezTo>
                  <a:lnTo>
                    <a:pt x="2010794" y="1895985"/>
                  </a:lnTo>
                  <a:cubicBezTo>
                    <a:pt x="2010794" y="1927347"/>
                    <a:pt x="1985370" y="1952771"/>
                    <a:pt x="1954008" y="1952771"/>
                  </a:cubicBezTo>
                  <a:lnTo>
                    <a:pt x="56786" y="1952771"/>
                  </a:lnTo>
                  <a:cubicBezTo>
                    <a:pt x="25424" y="1952771"/>
                    <a:pt x="0" y="1927347"/>
                    <a:pt x="0" y="1895985"/>
                  </a:cubicBezTo>
                  <a:lnTo>
                    <a:pt x="0" y="56786"/>
                  </a:lnTo>
                  <a:cubicBezTo>
                    <a:pt x="0" y="25424"/>
                    <a:pt x="25424" y="0"/>
                    <a:pt x="567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10794" cy="20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286237" y="1569886"/>
            <a:ext cx="10430237" cy="769596"/>
            <a:chOff x="0" y="0"/>
            <a:chExt cx="2747058" cy="2026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47058" cy="202692"/>
            </a:xfrm>
            <a:custGeom>
              <a:avLst/>
              <a:gdLst/>
              <a:ahLst/>
              <a:cxnLst/>
              <a:rect r="r" b="b" t="t" l="l"/>
              <a:pathLst>
                <a:path h="202692" w="2747058">
                  <a:moveTo>
                    <a:pt x="41566" y="0"/>
                  </a:moveTo>
                  <a:lnTo>
                    <a:pt x="2705492" y="0"/>
                  </a:lnTo>
                  <a:cubicBezTo>
                    <a:pt x="2716516" y="0"/>
                    <a:pt x="2727089" y="4379"/>
                    <a:pt x="2734884" y="12175"/>
                  </a:cubicBezTo>
                  <a:cubicBezTo>
                    <a:pt x="2742679" y="19970"/>
                    <a:pt x="2747058" y="30542"/>
                    <a:pt x="2747058" y="41566"/>
                  </a:cubicBezTo>
                  <a:lnTo>
                    <a:pt x="2747058" y="161126"/>
                  </a:lnTo>
                  <a:cubicBezTo>
                    <a:pt x="2747058" y="172150"/>
                    <a:pt x="2742679" y="182722"/>
                    <a:pt x="2734884" y="190517"/>
                  </a:cubicBezTo>
                  <a:cubicBezTo>
                    <a:pt x="2727089" y="198313"/>
                    <a:pt x="2716516" y="202692"/>
                    <a:pt x="2705492" y="202692"/>
                  </a:cubicBezTo>
                  <a:lnTo>
                    <a:pt x="41566" y="202692"/>
                  </a:lnTo>
                  <a:cubicBezTo>
                    <a:pt x="30542" y="202692"/>
                    <a:pt x="19970" y="198313"/>
                    <a:pt x="12175" y="190517"/>
                  </a:cubicBezTo>
                  <a:cubicBezTo>
                    <a:pt x="4379" y="182722"/>
                    <a:pt x="0" y="172150"/>
                    <a:pt x="0" y="161126"/>
                  </a:cubicBezTo>
                  <a:lnTo>
                    <a:pt x="0" y="41566"/>
                  </a:lnTo>
                  <a:cubicBezTo>
                    <a:pt x="0" y="30542"/>
                    <a:pt x="4379" y="19970"/>
                    <a:pt x="12175" y="12175"/>
                  </a:cubicBezTo>
                  <a:cubicBezTo>
                    <a:pt x="19970" y="4379"/>
                    <a:pt x="30542" y="0"/>
                    <a:pt x="415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747058" cy="2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62773" y="1721480"/>
            <a:ext cx="748122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MODELOS YOLOv8 UTILIZADOS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07039" y="4607580"/>
            <a:ext cx="4473922" cy="215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Best.py</a:t>
            </a:r>
          </a:p>
          <a:p>
            <a:pPr algn="just" marL="961091" indent="-480546" lvl="1">
              <a:lnSpc>
                <a:spcPts val="8725"/>
              </a:lnSpc>
              <a:buFont typeface="Arial"/>
              <a:buChar char="•"/>
            </a:pPr>
            <a:r>
              <a:rPr lang="en-US" sz="44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YOLOv8-Seg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3263" y="6066341"/>
            <a:ext cx="11045318" cy="4092532"/>
            <a:chOff x="0" y="0"/>
            <a:chExt cx="2710097" cy="1004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0097" cy="1004150"/>
            </a:xfrm>
            <a:custGeom>
              <a:avLst/>
              <a:gdLst/>
              <a:ahLst/>
              <a:cxnLst/>
              <a:rect r="r" b="b" t="t" l="l"/>
              <a:pathLst>
                <a:path h="1004150" w="2710097">
                  <a:moveTo>
                    <a:pt x="29439" y="0"/>
                  </a:moveTo>
                  <a:lnTo>
                    <a:pt x="2680658" y="0"/>
                  </a:lnTo>
                  <a:cubicBezTo>
                    <a:pt x="2696917" y="0"/>
                    <a:pt x="2710097" y="13180"/>
                    <a:pt x="2710097" y="29439"/>
                  </a:cubicBezTo>
                  <a:lnTo>
                    <a:pt x="2710097" y="974712"/>
                  </a:lnTo>
                  <a:cubicBezTo>
                    <a:pt x="2710097" y="990970"/>
                    <a:pt x="2696917" y="1004150"/>
                    <a:pt x="2680658" y="1004150"/>
                  </a:cubicBezTo>
                  <a:lnTo>
                    <a:pt x="29439" y="1004150"/>
                  </a:lnTo>
                  <a:cubicBezTo>
                    <a:pt x="13180" y="1004150"/>
                    <a:pt x="0" y="990970"/>
                    <a:pt x="0" y="974712"/>
                  </a:cubicBezTo>
                  <a:lnTo>
                    <a:pt x="0" y="29439"/>
                  </a:lnTo>
                  <a:cubicBezTo>
                    <a:pt x="0" y="13180"/>
                    <a:pt x="13180" y="0"/>
                    <a:pt x="29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10097" cy="107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4416" y="1391920"/>
            <a:ext cx="17033377" cy="4493221"/>
            <a:chOff x="0" y="0"/>
            <a:chExt cx="4486157" cy="118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86157" cy="1183400"/>
            </a:xfrm>
            <a:custGeom>
              <a:avLst/>
              <a:gdLst/>
              <a:ahLst/>
              <a:cxnLst/>
              <a:rect r="r" b="b" t="t" l="l"/>
              <a:pathLst>
                <a:path h="1183400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1157947"/>
                  </a:lnTo>
                  <a:cubicBezTo>
                    <a:pt x="4486157" y="1164698"/>
                    <a:pt x="4483475" y="1171172"/>
                    <a:pt x="4478702" y="1175945"/>
                  </a:cubicBezTo>
                  <a:cubicBezTo>
                    <a:pt x="4473928" y="1180718"/>
                    <a:pt x="4467454" y="1183400"/>
                    <a:pt x="4460704" y="1183400"/>
                  </a:cubicBezTo>
                  <a:lnTo>
                    <a:pt x="25453" y="1183400"/>
                  </a:lnTo>
                  <a:cubicBezTo>
                    <a:pt x="18702" y="1183400"/>
                    <a:pt x="12228" y="1180718"/>
                    <a:pt x="7455" y="1175945"/>
                  </a:cubicBezTo>
                  <a:cubicBezTo>
                    <a:pt x="2682" y="1171172"/>
                    <a:pt x="0" y="1164698"/>
                    <a:pt x="0" y="1157947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86157" cy="125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270" y="2405777"/>
            <a:ext cx="15822060" cy="366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4"/>
              </a:lnSpc>
            </a:pPr>
            <a:r>
              <a:rPr lang="en-US" b="true" sz="3519" spc="33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es?</a:t>
            </a: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Variante del modelo diseñada para segmentación de instancias: asigna una máscara de píxeles exacta a cada objeto, en lugar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una simple caja rectangular (bounding box).</a:t>
            </a: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Produce simultáneamente tres salidas: Caja delimitadora, Clas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predicha y Máscara de segmentación </a:t>
            </a:r>
          </a:p>
          <a:p>
            <a:pPr algn="just">
              <a:lnSpc>
                <a:spcPts val="395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32090" y="6304466"/>
            <a:ext cx="10558029" cy="3663726"/>
          </a:xfrm>
          <a:custGeom>
            <a:avLst/>
            <a:gdLst/>
            <a:ahLst/>
            <a:cxnLst/>
            <a:rect r="r" b="b" t="t" l="l"/>
            <a:pathLst>
              <a:path h="3663726" w="10558029">
                <a:moveTo>
                  <a:pt x="0" y="0"/>
                </a:moveTo>
                <a:lnTo>
                  <a:pt x="10558029" y="0"/>
                </a:lnTo>
                <a:lnTo>
                  <a:pt x="10558029" y="3663726"/>
                </a:lnTo>
                <a:lnTo>
                  <a:pt x="0" y="3663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YOLOv8-Seg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9981" y="4296410"/>
            <a:ext cx="13764137" cy="161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5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Alumnos: 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Darío López Villegas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Juan Javier Sánchez Portillo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Paulo Felipe Rezende da Silva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9981" y="2736850"/>
            <a:ext cx="13764137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3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Profesora:</a:t>
            </a:r>
            <a:r>
              <a:rPr lang="en-US" sz="2299" spc="3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2299" spc="3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Maria Jose Jimenez Rodriguez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3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Asignatura:  </a:t>
            </a:r>
            <a:r>
              <a:rPr lang="en-US" sz="2299" spc="3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Procesamiento de Imágenes Digitales</a:t>
            </a:r>
            <a:r>
              <a:rPr lang="en-US" sz="2299" spc="3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2049" y="8970645"/>
            <a:ext cx="13764137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8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Diciembre</a:t>
            </a:r>
            <a:r>
              <a:rPr lang="en-US" sz="2299" spc="8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2025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8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1391920"/>
            <a:ext cx="17033377" cy="7743139"/>
            <a:chOff x="0" y="0"/>
            <a:chExt cx="4486157" cy="2039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6157" cy="2039345"/>
            </a:xfrm>
            <a:custGeom>
              <a:avLst/>
              <a:gdLst/>
              <a:ahLst/>
              <a:cxnLst/>
              <a:rect r="r" b="b" t="t" l="l"/>
              <a:pathLst>
                <a:path h="2039345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2013892"/>
                  </a:lnTo>
                  <a:cubicBezTo>
                    <a:pt x="4486157" y="2020643"/>
                    <a:pt x="4483475" y="2027117"/>
                    <a:pt x="4478702" y="2031890"/>
                  </a:cubicBezTo>
                  <a:cubicBezTo>
                    <a:pt x="4473928" y="2036664"/>
                    <a:pt x="4467454" y="2039345"/>
                    <a:pt x="4460704" y="2039345"/>
                  </a:cubicBezTo>
                  <a:lnTo>
                    <a:pt x="25453" y="2039345"/>
                  </a:lnTo>
                  <a:cubicBezTo>
                    <a:pt x="18702" y="2039345"/>
                    <a:pt x="12228" y="2036664"/>
                    <a:pt x="7455" y="2031890"/>
                  </a:cubicBezTo>
                  <a:cubicBezTo>
                    <a:pt x="2682" y="2027117"/>
                    <a:pt x="0" y="2020643"/>
                    <a:pt x="0" y="2013892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86157" cy="2106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5270" y="2405777"/>
            <a:ext cx="15404811" cy="6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b="true" sz="3427" spc="3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Interna de YOLOv8-Seg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YOLOv8-Seg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63305" y="3362305"/>
            <a:ext cx="15928740" cy="1785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68"/>
              </a:lnSpc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Backbone (Extracción de Características)</a:t>
            </a: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Utiliza el módulo C2f y convoluciones 3X3 para extraer mapas de características multiescala profundos.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560" y="6532841"/>
            <a:ext cx="15928740" cy="246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Head de Detección (Clásico)</a:t>
            </a:r>
          </a:p>
          <a:p>
            <a:pPr algn="just">
              <a:lnSpc>
                <a:spcPts val="3956"/>
              </a:lnSpc>
            </a:pP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Rama estándar que predice las coordenadas de la bounding box y la probabilidad de clase del objeto.</a:t>
            </a:r>
          </a:p>
          <a:p>
            <a:pPr algn="just">
              <a:lnSpc>
                <a:spcPts val="395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1391920"/>
            <a:ext cx="17033377" cy="7743139"/>
            <a:chOff x="0" y="0"/>
            <a:chExt cx="4486157" cy="20393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6157" cy="2039345"/>
            </a:xfrm>
            <a:custGeom>
              <a:avLst/>
              <a:gdLst/>
              <a:ahLst/>
              <a:cxnLst/>
              <a:rect r="r" b="b" t="t" l="l"/>
              <a:pathLst>
                <a:path h="2039345" w="4486157">
                  <a:moveTo>
                    <a:pt x="25453" y="0"/>
                  </a:moveTo>
                  <a:lnTo>
                    <a:pt x="4460704" y="0"/>
                  </a:lnTo>
                  <a:cubicBezTo>
                    <a:pt x="4467454" y="0"/>
                    <a:pt x="4473928" y="2682"/>
                    <a:pt x="4478702" y="7455"/>
                  </a:cubicBezTo>
                  <a:cubicBezTo>
                    <a:pt x="4483475" y="12228"/>
                    <a:pt x="4486157" y="18702"/>
                    <a:pt x="4486157" y="25453"/>
                  </a:cubicBezTo>
                  <a:lnTo>
                    <a:pt x="4486157" y="2013892"/>
                  </a:lnTo>
                  <a:cubicBezTo>
                    <a:pt x="4486157" y="2020643"/>
                    <a:pt x="4483475" y="2027117"/>
                    <a:pt x="4478702" y="2031890"/>
                  </a:cubicBezTo>
                  <a:cubicBezTo>
                    <a:pt x="4473928" y="2036664"/>
                    <a:pt x="4467454" y="2039345"/>
                    <a:pt x="4460704" y="2039345"/>
                  </a:cubicBezTo>
                  <a:lnTo>
                    <a:pt x="25453" y="2039345"/>
                  </a:lnTo>
                  <a:cubicBezTo>
                    <a:pt x="18702" y="2039345"/>
                    <a:pt x="12228" y="2036664"/>
                    <a:pt x="7455" y="2031890"/>
                  </a:cubicBezTo>
                  <a:cubicBezTo>
                    <a:pt x="2682" y="2027117"/>
                    <a:pt x="0" y="2020643"/>
                    <a:pt x="0" y="2013892"/>
                  </a:cubicBezTo>
                  <a:lnTo>
                    <a:pt x="0" y="25453"/>
                  </a:lnTo>
                  <a:cubicBezTo>
                    <a:pt x="0" y="18702"/>
                    <a:pt x="2682" y="12228"/>
                    <a:pt x="7455" y="7455"/>
                  </a:cubicBezTo>
                  <a:cubicBezTo>
                    <a:pt x="12228" y="2682"/>
                    <a:pt x="18702" y="0"/>
                    <a:pt x="25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486157" cy="2106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25270" y="2405777"/>
            <a:ext cx="15404811" cy="6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4"/>
              </a:lnSpc>
            </a:pPr>
            <a:r>
              <a:rPr lang="en-US" b="true" sz="3427" spc="3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Interna de YOLOv8-Seg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YOLOv8-Seg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63305" y="3543280"/>
            <a:ext cx="15928740" cy="54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Head de Segmentación (Innovación)</a:t>
            </a:r>
          </a:p>
          <a:p>
            <a:pPr algn="just">
              <a:lnSpc>
                <a:spcPts val="3956"/>
              </a:lnSpc>
            </a:pP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Mask Prototypes (Protos): Genera un conjunto de 32-64 máscaras base ("protos") mediante una rama convolucional.</a:t>
            </a:r>
          </a:p>
          <a:p>
            <a:pPr algn="just">
              <a:lnSpc>
                <a:spcPts val="3956"/>
              </a:lnSpc>
            </a:pP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Mask Coefficients: Predice un vector de coeficientes para cada instancia detectada.</a:t>
            </a:r>
          </a:p>
          <a:p>
            <a:pPr algn="just">
              <a:lnSpc>
                <a:spcPts val="3956"/>
              </a:lnSpc>
            </a:pPr>
          </a:p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Reconstrucción: La máscara final se obtiene combinando linealmente los protos con los coeficientes, recortándose luego a la caja delimitadora </a:t>
            </a:r>
          </a:p>
          <a:p>
            <a:pPr algn="just">
              <a:lnSpc>
                <a:spcPts val="3956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7568" y="657594"/>
            <a:ext cx="14743544" cy="399381"/>
            <a:chOff x="0" y="0"/>
            <a:chExt cx="19658059" cy="5325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29021"/>
              <a:ext cx="38220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Introducción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247463" y="-76200"/>
              <a:ext cx="5376856" cy="608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11"/>
                </a:lnSpc>
                <a:spcBef>
                  <a:spcPct val="0"/>
                </a:spcBef>
              </a:pPr>
              <a:r>
                <a:rPr lang="en-US" b="true" sz="265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Planteamiento teorico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840219" y="8679"/>
              <a:ext cx="3744314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584534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Experimentación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142786" y="8656"/>
              <a:ext cx="3515273" cy="523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151"/>
                </a:lnSpc>
                <a:spcBef>
                  <a:spcPct val="0"/>
                </a:spcBef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4416" y="2508002"/>
            <a:ext cx="7634734" cy="7414428"/>
            <a:chOff x="0" y="0"/>
            <a:chExt cx="2010794" cy="19527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0794" cy="1952771"/>
            </a:xfrm>
            <a:custGeom>
              <a:avLst/>
              <a:gdLst/>
              <a:ahLst/>
              <a:cxnLst/>
              <a:rect r="r" b="b" t="t" l="l"/>
              <a:pathLst>
                <a:path h="1952771" w="2010794">
                  <a:moveTo>
                    <a:pt x="56786" y="0"/>
                  </a:moveTo>
                  <a:lnTo>
                    <a:pt x="1954008" y="0"/>
                  </a:lnTo>
                  <a:cubicBezTo>
                    <a:pt x="1985370" y="0"/>
                    <a:pt x="2010794" y="25424"/>
                    <a:pt x="2010794" y="56786"/>
                  </a:cubicBezTo>
                  <a:lnTo>
                    <a:pt x="2010794" y="1895985"/>
                  </a:lnTo>
                  <a:cubicBezTo>
                    <a:pt x="2010794" y="1927347"/>
                    <a:pt x="1985370" y="1952771"/>
                    <a:pt x="1954008" y="1952771"/>
                  </a:cubicBezTo>
                  <a:lnTo>
                    <a:pt x="56786" y="1952771"/>
                  </a:lnTo>
                  <a:cubicBezTo>
                    <a:pt x="25424" y="1952771"/>
                    <a:pt x="0" y="1927347"/>
                    <a:pt x="0" y="1895985"/>
                  </a:cubicBezTo>
                  <a:lnTo>
                    <a:pt x="0" y="56786"/>
                  </a:lnTo>
                  <a:cubicBezTo>
                    <a:pt x="0" y="25424"/>
                    <a:pt x="25424" y="0"/>
                    <a:pt x="567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10794" cy="20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19277" y="2508002"/>
            <a:ext cx="7801835" cy="7414428"/>
            <a:chOff x="0" y="0"/>
            <a:chExt cx="2054804" cy="19527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4804" cy="1952771"/>
            </a:xfrm>
            <a:custGeom>
              <a:avLst/>
              <a:gdLst/>
              <a:ahLst/>
              <a:cxnLst/>
              <a:rect r="r" b="b" t="t" l="l"/>
              <a:pathLst>
                <a:path h="1952771" w="2054804">
                  <a:moveTo>
                    <a:pt x="55570" y="0"/>
                  </a:moveTo>
                  <a:lnTo>
                    <a:pt x="1999235" y="0"/>
                  </a:lnTo>
                  <a:cubicBezTo>
                    <a:pt x="2013973" y="0"/>
                    <a:pt x="2028107" y="5855"/>
                    <a:pt x="2038528" y="16276"/>
                  </a:cubicBezTo>
                  <a:cubicBezTo>
                    <a:pt x="2048950" y="26697"/>
                    <a:pt x="2054804" y="40832"/>
                    <a:pt x="2054804" y="55570"/>
                  </a:cubicBezTo>
                  <a:lnTo>
                    <a:pt x="2054804" y="1897201"/>
                  </a:lnTo>
                  <a:cubicBezTo>
                    <a:pt x="2054804" y="1911939"/>
                    <a:pt x="2048950" y="1926074"/>
                    <a:pt x="2038528" y="1936495"/>
                  </a:cubicBezTo>
                  <a:cubicBezTo>
                    <a:pt x="2028107" y="1946916"/>
                    <a:pt x="2013973" y="1952771"/>
                    <a:pt x="1999235" y="1952771"/>
                  </a:cubicBezTo>
                  <a:lnTo>
                    <a:pt x="55570" y="1952771"/>
                  </a:lnTo>
                  <a:cubicBezTo>
                    <a:pt x="24880" y="1952771"/>
                    <a:pt x="0" y="1927892"/>
                    <a:pt x="0" y="1897201"/>
                  </a:cubicBezTo>
                  <a:lnTo>
                    <a:pt x="0" y="55570"/>
                  </a:lnTo>
                  <a:cubicBezTo>
                    <a:pt x="0" y="40832"/>
                    <a:pt x="5855" y="26697"/>
                    <a:pt x="16276" y="16276"/>
                  </a:cubicBezTo>
                  <a:cubicBezTo>
                    <a:pt x="26697" y="5855"/>
                    <a:pt x="40832" y="0"/>
                    <a:pt x="555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054804" cy="20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59153" y="2747619"/>
            <a:ext cx="2149673" cy="65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1"/>
              </a:lnSpc>
              <a:spcBef>
                <a:spcPct val="0"/>
              </a:spcBef>
            </a:pPr>
            <a:r>
              <a:rPr lang="en-US" b="true" sz="3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Ventajas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286237" y="1569886"/>
            <a:ext cx="6695064" cy="769596"/>
            <a:chOff x="0" y="0"/>
            <a:chExt cx="1763309" cy="2026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63309" cy="202692"/>
            </a:xfrm>
            <a:custGeom>
              <a:avLst/>
              <a:gdLst/>
              <a:ahLst/>
              <a:cxnLst/>
              <a:rect r="r" b="b" t="t" l="l"/>
              <a:pathLst>
                <a:path h="202692" w="1763309">
                  <a:moveTo>
                    <a:pt x="64756" y="0"/>
                  </a:moveTo>
                  <a:lnTo>
                    <a:pt x="1698553" y="0"/>
                  </a:lnTo>
                  <a:cubicBezTo>
                    <a:pt x="1734316" y="0"/>
                    <a:pt x="1763309" y="28992"/>
                    <a:pt x="1763309" y="64756"/>
                  </a:cubicBezTo>
                  <a:lnTo>
                    <a:pt x="1763309" y="137936"/>
                  </a:lnTo>
                  <a:cubicBezTo>
                    <a:pt x="1763309" y="173700"/>
                    <a:pt x="1734316" y="202692"/>
                    <a:pt x="1698553" y="202692"/>
                  </a:cubicBezTo>
                  <a:lnTo>
                    <a:pt x="64756" y="202692"/>
                  </a:lnTo>
                  <a:cubicBezTo>
                    <a:pt x="28992" y="202692"/>
                    <a:pt x="0" y="173700"/>
                    <a:pt x="0" y="137936"/>
                  </a:cubicBezTo>
                  <a:lnTo>
                    <a:pt x="0" y="64756"/>
                  </a:lnTo>
                  <a:cubicBezTo>
                    <a:pt x="0" y="28992"/>
                    <a:pt x="28992" y="0"/>
                    <a:pt x="647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763309" cy="269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662773" y="1721480"/>
            <a:ext cx="4401943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2.7 YOLOv8-Seg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08343" y="2747619"/>
            <a:ext cx="3692277" cy="6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0"/>
              </a:lnSpc>
              <a:spcBef>
                <a:spcPct val="0"/>
              </a:spcBef>
            </a:pPr>
            <a:r>
              <a:rPr lang="en-US" b="true" sz="365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Inconvenientes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9271" y="4366750"/>
            <a:ext cx="6736763" cy="386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3144" indent="-426572" lvl="1">
              <a:lnSpc>
                <a:spcPts val="7745"/>
              </a:lnSpc>
              <a:buFont typeface="Arial"/>
              <a:buChar char="•"/>
            </a:pPr>
            <a:r>
              <a:rPr lang="en-US" sz="3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Precisión Espacial Real;</a:t>
            </a:r>
          </a:p>
          <a:p>
            <a:pPr algn="just" marL="853144" indent="-426572" lvl="1">
              <a:lnSpc>
                <a:spcPts val="7745"/>
              </a:lnSpc>
              <a:buFont typeface="Arial"/>
              <a:buChar char="•"/>
            </a:pPr>
            <a:r>
              <a:rPr lang="en-US" sz="3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Mediciones Métricas Fiables;</a:t>
            </a:r>
          </a:p>
          <a:p>
            <a:pPr algn="just" marL="853144" indent="-426572" lvl="1">
              <a:lnSpc>
                <a:spcPts val="7745"/>
              </a:lnSpc>
              <a:buFont typeface="Arial"/>
              <a:buChar char="•"/>
            </a:pPr>
            <a:r>
              <a:rPr lang="en-US" sz="3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Robustez en Posturas.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19277" y="4223875"/>
            <a:ext cx="7634734" cy="357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9165" indent="-469582" lvl="1">
              <a:lnSpc>
                <a:spcPts val="9613"/>
              </a:lnSpc>
              <a:buFont typeface="Arial"/>
              <a:buChar char="•"/>
            </a:pPr>
            <a:r>
              <a:rPr lang="en-US" sz="43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Coste Computacional;</a:t>
            </a:r>
          </a:p>
          <a:p>
            <a:pPr algn="l" marL="960754" indent="-480377" lvl="1">
              <a:lnSpc>
                <a:spcPts val="9834"/>
              </a:lnSpc>
              <a:buFont typeface="Arial"/>
              <a:buChar char="•"/>
            </a:pPr>
            <a:r>
              <a:rPr lang="en-US" sz="4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44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ensibilidad Ambiental;</a:t>
            </a:r>
          </a:p>
          <a:p>
            <a:pPr algn="l" marL="917576" indent="-458788" lvl="1">
              <a:lnSpc>
                <a:spcPts val="9392"/>
              </a:lnSpc>
              <a:buFont typeface="Arial"/>
              <a:buChar char="•"/>
            </a:pPr>
            <a:r>
              <a:rPr lang="en-US" sz="4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Suav</a:t>
            </a:r>
            <a:r>
              <a:rPr lang="en-US" sz="4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izado de Detalles.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72026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44265" y="4737705"/>
            <a:ext cx="10112081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IMPLEMENTACIÓN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3661" y="1464417"/>
            <a:ext cx="9370197" cy="862308"/>
            <a:chOff x="0" y="0"/>
            <a:chExt cx="2467871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871" cy="227110"/>
            </a:xfrm>
            <a:custGeom>
              <a:avLst/>
              <a:gdLst/>
              <a:ahLst/>
              <a:cxnLst/>
              <a:rect r="r" b="b" t="t" l="l"/>
              <a:pathLst>
                <a:path h="227110" w="2467871">
                  <a:moveTo>
                    <a:pt x="46269" y="0"/>
                  </a:moveTo>
                  <a:lnTo>
                    <a:pt x="2421602" y="0"/>
                  </a:lnTo>
                  <a:cubicBezTo>
                    <a:pt x="2447155" y="0"/>
                    <a:pt x="2467871" y="20715"/>
                    <a:pt x="2467871" y="46269"/>
                  </a:cubicBezTo>
                  <a:lnTo>
                    <a:pt x="2467871" y="180841"/>
                  </a:lnTo>
                  <a:cubicBezTo>
                    <a:pt x="2467871" y="193113"/>
                    <a:pt x="2462996" y="204881"/>
                    <a:pt x="2454319" y="213558"/>
                  </a:cubicBezTo>
                  <a:cubicBezTo>
                    <a:pt x="2445642" y="222235"/>
                    <a:pt x="2433873" y="227110"/>
                    <a:pt x="2421602" y="227110"/>
                  </a:cubicBezTo>
                  <a:lnTo>
                    <a:pt x="46269" y="227110"/>
                  </a:lnTo>
                  <a:cubicBezTo>
                    <a:pt x="33998" y="227110"/>
                    <a:pt x="22229" y="222235"/>
                    <a:pt x="13552" y="213558"/>
                  </a:cubicBezTo>
                  <a:cubicBezTo>
                    <a:pt x="4875" y="204881"/>
                    <a:pt x="0" y="193113"/>
                    <a:pt x="0" y="180841"/>
                  </a:cubicBezTo>
                  <a:lnTo>
                    <a:pt x="0" y="46269"/>
                  </a:lnTo>
                  <a:cubicBezTo>
                    <a:pt x="0" y="33998"/>
                    <a:pt x="4875" y="22229"/>
                    <a:pt x="13552" y="13552"/>
                  </a:cubicBezTo>
                  <a:cubicBezTo>
                    <a:pt x="22229" y="4875"/>
                    <a:pt x="33998" y="0"/>
                    <a:pt x="46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6787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3089" y="1554255"/>
            <a:ext cx="5309783" cy="682631"/>
            <a:chOff x="0" y="0"/>
            <a:chExt cx="1398461" cy="1797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8461" cy="179788"/>
            </a:xfrm>
            <a:custGeom>
              <a:avLst/>
              <a:gdLst/>
              <a:ahLst/>
              <a:cxnLst/>
              <a:rect r="r" b="b" t="t" l="l"/>
              <a:pathLst>
                <a:path h="179788" w="1398461">
                  <a:moveTo>
                    <a:pt x="81651" y="0"/>
                  </a:moveTo>
                  <a:lnTo>
                    <a:pt x="1316811" y="0"/>
                  </a:lnTo>
                  <a:cubicBezTo>
                    <a:pt x="1338466" y="0"/>
                    <a:pt x="1359234" y="8602"/>
                    <a:pt x="1374547" y="23915"/>
                  </a:cubicBezTo>
                  <a:cubicBezTo>
                    <a:pt x="1389859" y="39227"/>
                    <a:pt x="1398461" y="59996"/>
                    <a:pt x="1398461" y="81651"/>
                  </a:cubicBezTo>
                  <a:lnTo>
                    <a:pt x="1398461" y="98137"/>
                  </a:lnTo>
                  <a:cubicBezTo>
                    <a:pt x="1398461" y="143231"/>
                    <a:pt x="1361905" y="179788"/>
                    <a:pt x="1316811" y="179788"/>
                  </a:cubicBezTo>
                  <a:lnTo>
                    <a:pt x="81651" y="179788"/>
                  </a:lnTo>
                  <a:cubicBezTo>
                    <a:pt x="59996" y="179788"/>
                    <a:pt x="39227" y="171185"/>
                    <a:pt x="23915" y="155873"/>
                  </a:cubicBezTo>
                  <a:cubicBezTo>
                    <a:pt x="8602" y="140560"/>
                    <a:pt x="0" y="119792"/>
                    <a:pt x="0" y="98137"/>
                  </a:cubicBezTo>
                  <a:lnTo>
                    <a:pt x="0" y="81651"/>
                  </a:lnTo>
                  <a:cubicBezTo>
                    <a:pt x="0" y="36556"/>
                    <a:pt x="36556" y="0"/>
                    <a:pt x="81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98461" cy="24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6816" y="2544051"/>
            <a:ext cx="7712815" cy="7278969"/>
          </a:xfrm>
          <a:custGeom>
            <a:avLst/>
            <a:gdLst/>
            <a:ahLst/>
            <a:cxnLst/>
            <a:rect r="r" b="b" t="t" l="l"/>
            <a:pathLst>
              <a:path h="7278969" w="7712815">
                <a:moveTo>
                  <a:pt x="0" y="0"/>
                </a:moveTo>
                <a:lnTo>
                  <a:pt x="7712814" y="0"/>
                </a:lnTo>
                <a:lnTo>
                  <a:pt x="7712814" y="7278969"/>
                </a:lnTo>
                <a:lnTo>
                  <a:pt x="0" y="7278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6536" y="2544051"/>
            <a:ext cx="8382764" cy="7366354"/>
          </a:xfrm>
          <a:custGeom>
            <a:avLst/>
            <a:gdLst/>
            <a:ahLst/>
            <a:cxnLst/>
            <a:rect r="r" b="b" t="t" l="l"/>
            <a:pathLst>
              <a:path h="7366354" w="8382764">
                <a:moveTo>
                  <a:pt x="0" y="0"/>
                </a:moveTo>
                <a:lnTo>
                  <a:pt x="8382764" y="0"/>
                </a:lnTo>
                <a:lnTo>
                  <a:pt x="8382764" y="7366353"/>
                </a:lnTo>
                <a:lnTo>
                  <a:pt x="0" y="736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14401" y="1662366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Archivos utilizados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1604851"/>
            <a:ext cx="6186439" cy="53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human-detector.py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3661" y="1464417"/>
            <a:ext cx="9370197" cy="862308"/>
            <a:chOff x="0" y="0"/>
            <a:chExt cx="2467871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7871" cy="227110"/>
            </a:xfrm>
            <a:custGeom>
              <a:avLst/>
              <a:gdLst/>
              <a:ahLst/>
              <a:cxnLst/>
              <a:rect r="r" b="b" t="t" l="l"/>
              <a:pathLst>
                <a:path h="227110" w="2467871">
                  <a:moveTo>
                    <a:pt x="46269" y="0"/>
                  </a:moveTo>
                  <a:lnTo>
                    <a:pt x="2421602" y="0"/>
                  </a:lnTo>
                  <a:cubicBezTo>
                    <a:pt x="2447155" y="0"/>
                    <a:pt x="2467871" y="20715"/>
                    <a:pt x="2467871" y="46269"/>
                  </a:cubicBezTo>
                  <a:lnTo>
                    <a:pt x="2467871" y="180841"/>
                  </a:lnTo>
                  <a:cubicBezTo>
                    <a:pt x="2467871" y="193113"/>
                    <a:pt x="2462996" y="204881"/>
                    <a:pt x="2454319" y="213558"/>
                  </a:cubicBezTo>
                  <a:cubicBezTo>
                    <a:pt x="2445642" y="222235"/>
                    <a:pt x="2433873" y="227110"/>
                    <a:pt x="2421602" y="227110"/>
                  </a:cubicBezTo>
                  <a:lnTo>
                    <a:pt x="46269" y="227110"/>
                  </a:lnTo>
                  <a:cubicBezTo>
                    <a:pt x="33998" y="227110"/>
                    <a:pt x="22229" y="222235"/>
                    <a:pt x="13552" y="213558"/>
                  </a:cubicBezTo>
                  <a:cubicBezTo>
                    <a:pt x="4875" y="204881"/>
                    <a:pt x="0" y="193113"/>
                    <a:pt x="0" y="180841"/>
                  </a:cubicBezTo>
                  <a:lnTo>
                    <a:pt x="0" y="46269"/>
                  </a:lnTo>
                  <a:cubicBezTo>
                    <a:pt x="0" y="33998"/>
                    <a:pt x="4875" y="22229"/>
                    <a:pt x="13552" y="13552"/>
                  </a:cubicBezTo>
                  <a:cubicBezTo>
                    <a:pt x="22229" y="4875"/>
                    <a:pt x="33998" y="0"/>
                    <a:pt x="46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6787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554255"/>
            <a:ext cx="6186439" cy="682631"/>
            <a:chOff x="0" y="0"/>
            <a:chExt cx="1629350" cy="1797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9350" cy="179788"/>
            </a:xfrm>
            <a:custGeom>
              <a:avLst/>
              <a:gdLst/>
              <a:ahLst/>
              <a:cxnLst/>
              <a:rect r="r" b="b" t="t" l="l"/>
              <a:pathLst>
                <a:path h="179788" w="1629350">
                  <a:moveTo>
                    <a:pt x="70080" y="0"/>
                  </a:moveTo>
                  <a:lnTo>
                    <a:pt x="1559270" y="0"/>
                  </a:lnTo>
                  <a:cubicBezTo>
                    <a:pt x="1577856" y="0"/>
                    <a:pt x="1595681" y="7383"/>
                    <a:pt x="1608824" y="20526"/>
                  </a:cubicBezTo>
                  <a:cubicBezTo>
                    <a:pt x="1621967" y="33669"/>
                    <a:pt x="1629350" y="51494"/>
                    <a:pt x="1629350" y="70080"/>
                  </a:cubicBezTo>
                  <a:lnTo>
                    <a:pt x="1629350" y="109707"/>
                  </a:lnTo>
                  <a:cubicBezTo>
                    <a:pt x="1629350" y="128294"/>
                    <a:pt x="1621967" y="146119"/>
                    <a:pt x="1608824" y="159262"/>
                  </a:cubicBezTo>
                  <a:cubicBezTo>
                    <a:pt x="1595681" y="172404"/>
                    <a:pt x="1577856" y="179788"/>
                    <a:pt x="1559270" y="179788"/>
                  </a:cubicBezTo>
                  <a:lnTo>
                    <a:pt x="70080" y="179788"/>
                  </a:lnTo>
                  <a:cubicBezTo>
                    <a:pt x="51494" y="179788"/>
                    <a:pt x="33669" y="172404"/>
                    <a:pt x="20526" y="159262"/>
                  </a:cubicBezTo>
                  <a:cubicBezTo>
                    <a:pt x="7383" y="146119"/>
                    <a:pt x="0" y="128294"/>
                    <a:pt x="0" y="109707"/>
                  </a:cubicBezTo>
                  <a:lnTo>
                    <a:pt x="0" y="70080"/>
                  </a:lnTo>
                  <a:cubicBezTo>
                    <a:pt x="0" y="51494"/>
                    <a:pt x="7383" y="33669"/>
                    <a:pt x="20526" y="20526"/>
                  </a:cubicBezTo>
                  <a:cubicBezTo>
                    <a:pt x="33669" y="7383"/>
                    <a:pt x="51494" y="0"/>
                    <a:pt x="700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29350" cy="24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96478" y="2563227"/>
            <a:ext cx="6773216" cy="7432884"/>
          </a:xfrm>
          <a:custGeom>
            <a:avLst/>
            <a:gdLst/>
            <a:ahLst/>
            <a:cxnLst/>
            <a:rect r="r" b="b" t="t" l="l"/>
            <a:pathLst>
              <a:path h="7432884" w="6773216">
                <a:moveTo>
                  <a:pt x="0" y="0"/>
                </a:moveTo>
                <a:lnTo>
                  <a:pt x="6773215" y="0"/>
                </a:lnTo>
                <a:lnTo>
                  <a:pt x="6773215" y="7432884"/>
                </a:lnTo>
                <a:lnTo>
                  <a:pt x="0" y="74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14401" y="1662366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Archivos utilizados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1604851"/>
            <a:ext cx="6186439" cy="53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detector-altura-webcam.py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416" y="3133416"/>
            <a:ext cx="8777189" cy="1690693"/>
            <a:chOff x="0" y="0"/>
            <a:chExt cx="2311688" cy="4452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1688" cy="445285"/>
            </a:xfrm>
            <a:custGeom>
              <a:avLst/>
              <a:gdLst/>
              <a:ahLst/>
              <a:cxnLst/>
              <a:rect r="r" b="b" t="t" l="l"/>
              <a:pathLst>
                <a:path h="445285" w="2311688">
                  <a:moveTo>
                    <a:pt x="49395" y="0"/>
                  </a:moveTo>
                  <a:lnTo>
                    <a:pt x="2262293" y="0"/>
                  </a:lnTo>
                  <a:cubicBezTo>
                    <a:pt x="2289573" y="0"/>
                    <a:pt x="2311688" y="22115"/>
                    <a:pt x="2311688" y="49395"/>
                  </a:cubicBezTo>
                  <a:lnTo>
                    <a:pt x="2311688" y="395890"/>
                  </a:lnTo>
                  <a:cubicBezTo>
                    <a:pt x="2311688" y="408991"/>
                    <a:pt x="2306484" y="421555"/>
                    <a:pt x="2297220" y="430818"/>
                  </a:cubicBezTo>
                  <a:cubicBezTo>
                    <a:pt x="2287957" y="440081"/>
                    <a:pt x="2275393" y="445285"/>
                    <a:pt x="2262293" y="445285"/>
                  </a:cubicBezTo>
                  <a:lnTo>
                    <a:pt x="49395" y="445285"/>
                  </a:lnTo>
                  <a:cubicBezTo>
                    <a:pt x="22115" y="445285"/>
                    <a:pt x="0" y="423170"/>
                    <a:pt x="0" y="395890"/>
                  </a:cubicBezTo>
                  <a:lnTo>
                    <a:pt x="0" y="49395"/>
                  </a:lnTo>
                  <a:cubicBezTo>
                    <a:pt x="0" y="22115"/>
                    <a:pt x="22115" y="0"/>
                    <a:pt x="493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11688" cy="511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623375"/>
            <a:ext cx="6984099" cy="862308"/>
            <a:chOff x="0" y="0"/>
            <a:chExt cx="1839433" cy="227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9433" cy="227110"/>
            </a:xfrm>
            <a:custGeom>
              <a:avLst/>
              <a:gdLst/>
              <a:ahLst/>
              <a:cxnLst/>
              <a:rect r="r" b="b" t="t" l="l"/>
              <a:pathLst>
                <a:path h="227110" w="1839433">
                  <a:moveTo>
                    <a:pt x="62076" y="0"/>
                  </a:moveTo>
                  <a:lnTo>
                    <a:pt x="1777357" y="0"/>
                  </a:lnTo>
                  <a:cubicBezTo>
                    <a:pt x="1811641" y="0"/>
                    <a:pt x="1839433" y="27793"/>
                    <a:pt x="1839433" y="62076"/>
                  </a:cubicBezTo>
                  <a:lnTo>
                    <a:pt x="1839433" y="165034"/>
                  </a:lnTo>
                  <a:cubicBezTo>
                    <a:pt x="1839433" y="181497"/>
                    <a:pt x="1832893" y="197287"/>
                    <a:pt x="1821252" y="208928"/>
                  </a:cubicBezTo>
                  <a:cubicBezTo>
                    <a:pt x="1809610" y="220570"/>
                    <a:pt x="1793821" y="227110"/>
                    <a:pt x="1777357" y="227110"/>
                  </a:cubicBezTo>
                  <a:lnTo>
                    <a:pt x="62076" y="227110"/>
                  </a:lnTo>
                  <a:cubicBezTo>
                    <a:pt x="45613" y="227110"/>
                    <a:pt x="29823" y="220570"/>
                    <a:pt x="18182" y="208928"/>
                  </a:cubicBezTo>
                  <a:cubicBezTo>
                    <a:pt x="6540" y="197287"/>
                    <a:pt x="0" y="181497"/>
                    <a:pt x="0" y="165034"/>
                  </a:cubicBezTo>
                  <a:lnTo>
                    <a:pt x="0" y="62076"/>
                  </a:lnTo>
                  <a:cubicBezTo>
                    <a:pt x="0" y="45613"/>
                    <a:pt x="6540" y="29823"/>
                    <a:pt x="18182" y="18182"/>
                  </a:cubicBezTo>
                  <a:cubicBezTo>
                    <a:pt x="29823" y="6540"/>
                    <a:pt x="45613" y="0"/>
                    <a:pt x="620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3943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512002"/>
            <a:ext cx="8542905" cy="2348388"/>
            <a:chOff x="0" y="0"/>
            <a:chExt cx="2249983" cy="618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9983" cy="618506"/>
            </a:xfrm>
            <a:custGeom>
              <a:avLst/>
              <a:gdLst/>
              <a:ahLst/>
              <a:cxnLst/>
              <a:rect r="r" b="b" t="t" l="l"/>
              <a:pathLst>
                <a:path h="618506" w="2249983">
                  <a:moveTo>
                    <a:pt x="50749" y="0"/>
                  </a:moveTo>
                  <a:lnTo>
                    <a:pt x="2199234" y="0"/>
                  </a:lnTo>
                  <a:cubicBezTo>
                    <a:pt x="2212693" y="0"/>
                    <a:pt x="2225602" y="5347"/>
                    <a:pt x="2235119" y="14864"/>
                  </a:cubicBezTo>
                  <a:cubicBezTo>
                    <a:pt x="2244636" y="24382"/>
                    <a:pt x="2249983" y="37290"/>
                    <a:pt x="2249983" y="50749"/>
                  </a:cubicBezTo>
                  <a:lnTo>
                    <a:pt x="2249983" y="567756"/>
                  </a:lnTo>
                  <a:cubicBezTo>
                    <a:pt x="2249983" y="581216"/>
                    <a:pt x="2244636" y="594124"/>
                    <a:pt x="2235119" y="603641"/>
                  </a:cubicBezTo>
                  <a:cubicBezTo>
                    <a:pt x="2225602" y="613159"/>
                    <a:pt x="2212693" y="618506"/>
                    <a:pt x="2199234" y="618506"/>
                  </a:cubicBezTo>
                  <a:lnTo>
                    <a:pt x="50749" y="618506"/>
                  </a:lnTo>
                  <a:cubicBezTo>
                    <a:pt x="37290" y="618506"/>
                    <a:pt x="24382" y="613159"/>
                    <a:pt x="14864" y="603641"/>
                  </a:cubicBezTo>
                  <a:cubicBezTo>
                    <a:pt x="5347" y="594124"/>
                    <a:pt x="0" y="581216"/>
                    <a:pt x="0" y="567756"/>
                  </a:cubicBezTo>
                  <a:lnTo>
                    <a:pt x="0" y="50749"/>
                  </a:lnTo>
                  <a:cubicBezTo>
                    <a:pt x="0" y="37290"/>
                    <a:pt x="5347" y="24382"/>
                    <a:pt x="14864" y="14864"/>
                  </a:cubicBezTo>
                  <a:cubicBezTo>
                    <a:pt x="24382" y="5347"/>
                    <a:pt x="37290" y="0"/>
                    <a:pt x="507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249983" cy="68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13739" y="2860407"/>
            <a:ext cx="8200047" cy="5999982"/>
            <a:chOff x="0" y="0"/>
            <a:chExt cx="2011977" cy="1472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11977" cy="1472165"/>
            </a:xfrm>
            <a:custGeom>
              <a:avLst/>
              <a:gdLst/>
              <a:ahLst/>
              <a:cxnLst/>
              <a:rect r="r" b="b" t="t" l="l"/>
              <a:pathLst>
                <a:path h="1472165" w="2011977">
                  <a:moveTo>
                    <a:pt x="39654" y="0"/>
                  </a:moveTo>
                  <a:lnTo>
                    <a:pt x="1972323" y="0"/>
                  </a:lnTo>
                  <a:cubicBezTo>
                    <a:pt x="1982840" y="0"/>
                    <a:pt x="1992926" y="4178"/>
                    <a:pt x="2000363" y="11614"/>
                  </a:cubicBezTo>
                  <a:cubicBezTo>
                    <a:pt x="2007799" y="19051"/>
                    <a:pt x="2011977" y="29137"/>
                    <a:pt x="2011977" y="39654"/>
                  </a:cubicBezTo>
                  <a:lnTo>
                    <a:pt x="2011977" y="1432512"/>
                  </a:lnTo>
                  <a:cubicBezTo>
                    <a:pt x="2011977" y="1454412"/>
                    <a:pt x="1994223" y="1472165"/>
                    <a:pt x="1972323" y="1472165"/>
                  </a:cubicBezTo>
                  <a:lnTo>
                    <a:pt x="39654" y="1472165"/>
                  </a:lnTo>
                  <a:cubicBezTo>
                    <a:pt x="29137" y="1472165"/>
                    <a:pt x="19051" y="1467988"/>
                    <a:pt x="11614" y="1460551"/>
                  </a:cubicBezTo>
                  <a:cubicBezTo>
                    <a:pt x="4178" y="1453115"/>
                    <a:pt x="0" y="1443029"/>
                    <a:pt x="0" y="1432512"/>
                  </a:cubicBezTo>
                  <a:lnTo>
                    <a:pt x="0" y="39654"/>
                  </a:lnTo>
                  <a:cubicBezTo>
                    <a:pt x="0" y="29137"/>
                    <a:pt x="4178" y="19051"/>
                    <a:pt x="11614" y="11614"/>
                  </a:cubicBezTo>
                  <a:cubicBezTo>
                    <a:pt x="19051" y="4178"/>
                    <a:pt x="29137" y="0"/>
                    <a:pt x="39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011977" cy="1538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29120" y="3133416"/>
            <a:ext cx="7806892" cy="5529882"/>
          </a:xfrm>
          <a:custGeom>
            <a:avLst/>
            <a:gdLst/>
            <a:ahLst/>
            <a:cxnLst/>
            <a:rect r="r" b="b" t="t" l="l"/>
            <a:pathLst>
              <a:path h="5529882" w="7806892">
                <a:moveTo>
                  <a:pt x="0" y="0"/>
                </a:moveTo>
                <a:lnTo>
                  <a:pt x="7806892" y="0"/>
                </a:lnTo>
                <a:lnTo>
                  <a:pt x="7806892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46734" y="3192134"/>
            <a:ext cx="7948196" cy="147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3956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Recurso Base: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Adaptación del modelo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pre-entrenado best.pt del repositorio YOLOv8-Hum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anDetection.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3.1 Detección de Humanos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560" y="6677354"/>
            <a:ext cx="7964370" cy="197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6"/>
              </a:lnSpc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del Modelo: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Entrenado con 4.200 imágenes, incluyendo data augmentation (rotación, saturación, blur).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8394"/>
            <a:ext cx="16585732" cy="3391154"/>
            <a:chOff x="0" y="0"/>
            <a:chExt cx="4368259" cy="8931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259" cy="893143"/>
            </a:xfrm>
            <a:custGeom>
              <a:avLst/>
              <a:gdLst/>
              <a:ahLst/>
              <a:cxnLst/>
              <a:rect r="r" b="b" t="t" l="l"/>
              <a:pathLst>
                <a:path h="893143" w="4368259">
                  <a:moveTo>
                    <a:pt x="26140" y="0"/>
                  </a:moveTo>
                  <a:lnTo>
                    <a:pt x="4342119" y="0"/>
                  </a:lnTo>
                  <a:cubicBezTo>
                    <a:pt x="4356555" y="0"/>
                    <a:pt x="4368259" y="11703"/>
                    <a:pt x="4368259" y="26140"/>
                  </a:cubicBezTo>
                  <a:lnTo>
                    <a:pt x="4368259" y="867004"/>
                  </a:lnTo>
                  <a:cubicBezTo>
                    <a:pt x="4368259" y="881440"/>
                    <a:pt x="4356555" y="893143"/>
                    <a:pt x="4342119" y="893143"/>
                  </a:cubicBezTo>
                  <a:lnTo>
                    <a:pt x="26140" y="893143"/>
                  </a:lnTo>
                  <a:cubicBezTo>
                    <a:pt x="11703" y="893143"/>
                    <a:pt x="0" y="881440"/>
                    <a:pt x="0" y="867004"/>
                  </a:cubicBezTo>
                  <a:lnTo>
                    <a:pt x="0" y="26140"/>
                  </a:lnTo>
                  <a:cubicBezTo>
                    <a:pt x="0" y="11703"/>
                    <a:pt x="11703" y="0"/>
                    <a:pt x="26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68259" cy="959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0560" y="2993825"/>
            <a:ext cx="15928740" cy="291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Lógica del Script (human-detector.py)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Entrada: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Imagen estática.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Inferencia: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Aplicación del modelo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un umbral de confianza (threshold) de 0.55 para evitar falsos positivos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Salida: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Extracción de coordenadas de las "bou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nding boxes" (x1, y1, x2, y2).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6984099" cy="862308"/>
            <a:chOff x="0" y="0"/>
            <a:chExt cx="1839433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9433" cy="227110"/>
            </a:xfrm>
            <a:custGeom>
              <a:avLst/>
              <a:gdLst/>
              <a:ahLst/>
              <a:cxnLst/>
              <a:rect r="r" b="b" t="t" l="l"/>
              <a:pathLst>
                <a:path h="227110" w="1839433">
                  <a:moveTo>
                    <a:pt x="62076" y="0"/>
                  </a:moveTo>
                  <a:lnTo>
                    <a:pt x="1777357" y="0"/>
                  </a:lnTo>
                  <a:cubicBezTo>
                    <a:pt x="1811641" y="0"/>
                    <a:pt x="1839433" y="27793"/>
                    <a:pt x="1839433" y="62076"/>
                  </a:cubicBezTo>
                  <a:lnTo>
                    <a:pt x="1839433" y="165034"/>
                  </a:lnTo>
                  <a:cubicBezTo>
                    <a:pt x="1839433" y="181497"/>
                    <a:pt x="1832893" y="197287"/>
                    <a:pt x="1821252" y="208928"/>
                  </a:cubicBezTo>
                  <a:cubicBezTo>
                    <a:pt x="1809610" y="220570"/>
                    <a:pt x="1793821" y="227110"/>
                    <a:pt x="1777357" y="227110"/>
                  </a:cubicBezTo>
                  <a:lnTo>
                    <a:pt x="62076" y="227110"/>
                  </a:lnTo>
                  <a:cubicBezTo>
                    <a:pt x="45613" y="227110"/>
                    <a:pt x="29823" y="220570"/>
                    <a:pt x="18182" y="208928"/>
                  </a:cubicBezTo>
                  <a:cubicBezTo>
                    <a:pt x="6540" y="197287"/>
                    <a:pt x="0" y="181497"/>
                    <a:pt x="0" y="165034"/>
                  </a:cubicBezTo>
                  <a:lnTo>
                    <a:pt x="0" y="62076"/>
                  </a:lnTo>
                  <a:cubicBezTo>
                    <a:pt x="0" y="45613"/>
                    <a:pt x="6540" y="29823"/>
                    <a:pt x="18182" y="18182"/>
                  </a:cubicBezTo>
                  <a:cubicBezTo>
                    <a:pt x="29823" y="6540"/>
                    <a:pt x="45613" y="0"/>
                    <a:pt x="620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83943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05503" y="6229548"/>
            <a:ext cx="11272474" cy="4057452"/>
            <a:chOff x="0" y="0"/>
            <a:chExt cx="2765833" cy="995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5833" cy="995543"/>
            </a:xfrm>
            <a:custGeom>
              <a:avLst/>
              <a:gdLst/>
              <a:ahLst/>
              <a:cxnLst/>
              <a:rect r="r" b="b" t="t" l="l"/>
              <a:pathLst>
                <a:path h="995543" w="2765833">
                  <a:moveTo>
                    <a:pt x="28846" y="0"/>
                  </a:moveTo>
                  <a:lnTo>
                    <a:pt x="2736987" y="0"/>
                  </a:lnTo>
                  <a:cubicBezTo>
                    <a:pt x="2752918" y="0"/>
                    <a:pt x="2765833" y="12915"/>
                    <a:pt x="2765833" y="28846"/>
                  </a:cubicBezTo>
                  <a:lnTo>
                    <a:pt x="2765833" y="966697"/>
                  </a:lnTo>
                  <a:cubicBezTo>
                    <a:pt x="2765833" y="982628"/>
                    <a:pt x="2752918" y="995543"/>
                    <a:pt x="2736987" y="995543"/>
                  </a:cubicBezTo>
                  <a:lnTo>
                    <a:pt x="28846" y="995543"/>
                  </a:lnTo>
                  <a:cubicBezTo>
                    <a:pt x="21195" y="995543"/>
                    <a:pt x="13858" y="992504"/>
                    <a:pt x="8449" y="987094"/>
                  </a:cubicBezTo>
                  <a:cubicBezTo>
                    <a:pt x="3039" y="981685"/>
                    <a:pt x="0" y="974348"/>
                    <a:pt x="0" y="966697"/>
                  </a:cubicBezTo>
                  <a:lnTo>
                    <a:pt x="0" y="28846"/>
                  </a:lnTo>
                  <a:cubicBezTo>
                    <a:pt x="0" y="12915"/>
                    <a:pt x="12915" y="0"/>
                    <a:pt x="288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765833" cy="1062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025558" y="6425637"/>
            <a:ext cx="10592017" cy="3566336"/>
          </a:xfrm>
          <a:custGeom>
            <a:avLst/>
            <a:gdLst/>
            <a:ahLst/>
            <a:cxnLst/>
            <a:rect r="r" b="b" t="t" l="l"/>
            <a:pathLst>
              <a:path h="3566336" w="10592017">
                <a:moveTo>
                  <a:pt x="0" y="0"/>
                </a:moveTo>
                <a:lnTo>
                  <a:pt x="10592017" y="0"/>
                </a:lnTo>
                <a:lnTo>
                  <a:pt x="10592017" y="3566336"/>
                </a:lnTo>
                <a:lnTo>
                  <a:pt x="0" y="356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3.1 Detección de Humanos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502" y="4049225"/>
            <a:ext cx="16102001" cy="1936812"/>
            <a:chOff x="0" y="0"/>
            <a:chExt cx="4240856" cy="510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0856" cy="510107"/>
            </a:xfrm>
            <a:custGeom>
              <a:avLst/>
              <a:gdLst/>
              <a:ahLst/>
              <a:cxnLst/>
              <a:rect r="r" b="b" t="t" l="l"/>
              <a:pathLst>
                <a:path h="510107" w="4240856">
                  <a:moveTo>
                    <a:pt x="26925" y="0"/>
                  </a:moveTo>
                  <a:lnTo>
                    <a:pt x="4213931" y="0"/>
                  </a:lnTo>
                  <a:cubicBezTo>
                    <a:pt x="4221072" y="0"/>
                    <a:pt x="4227921" y="2837"/>
                    <a:pt x="4232970" y="7886"/>
                  </a:cubicBezTo>
                  <a:cubicBezTo>
                    <a:pt x="4238020" y="12936"/>
                    <a:pt x="4240856" y="19784"/>
                    <a:pt x="4240856" y="26925"/>
                  </a:cubicBezTo>
                  <a:lnTo>
                    <a:pt x="4240856" y="483182"/>
                  </a:lnTo>
                  <a:cubicBezTo>
                    <a:pt x="4240856" y="490323"/>
                    <a:pt x="4238020" y="497171"/>
                    <a:pt x="4232970" y="502221"/>
                  </a:cubicBezTo>
                  <a:cubicBezTo>
                    <a:pt x="4227921" y="507270"/>
                    <a:pt x="4221072" y="510107"/>
                    <a:pt x="4213931" y="510107"/>
                  </a:cubicBezTo>
                  <a:lnTo>
                    <a:pt x="26925" y="510107"/>
                  </a:lnTo>
                  <a:cubicBezTo>
                    <a:pt x="19784" y="510107"/>
                    <a:pt x="12936" y="507270"/>
                    <a:pt x="7886" y="502221"/>
                  </a:cubicBezTo>
                  <a:cubicBezTo>
                    <a:pt x="2837" y="497171"/>
                    <a:pt x="0" y="490323"/>
                    <a:pt x="0" y="483182"/>
                  </a:cubicBezTo>
                  <a:lnTo>
                    <a:pt x="0" y="26925"/>
                  </a:lnTo>
                  <a:cubicBezTo>
                    <a:pt x="0" y="19784"/>
                    <a:pt x="2837" y="12936"/>
                    <a:pt x="7886" y="7886"/>
                  </a:cubicBezTo>
                  <a:cubicBezTo>
                    <a:pt x="12936" y="2837"/>
                    <a:pt x="19784" y="0"/>
                    <a:pt x="269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40856" cy="57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109038"/>
            <a:ext cx="15928740" cy="150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Enfoque: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Visión Artificial Clásica (OpenCV) s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obre la Región de Interés (ROI), sin Deep Lear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ning en esta etapa..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9000420" cy="862308"/>
            <a:chOff x="0" y="0"/>
            <a:chExt cx="2370481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0481" cy="227110"/>
            </a:xfrm>
            <a:custGeom>
              <a:avLst/>
              <a:gdLst/>
              <a:ahLst/>
              <a:cxnLst/>
              <a:rect r="r" b="b" t="t" l="l"/>
              <a:pathLst>
                <a:path h="227110" w="2370481">
                  <a:moveTo>
                    <a:pt x="48170" y="0"/>
                  </a:moveTo>
                  <a:lnTo>
                    <a:pt x="2322311" y="0"/>
                  </a:lnTo>
                  <a:cubicBezTo>
                    <a:pt x="2348915" y="0"/>
                    <a:pt x="2370481" y="21566"/>
                    <a:pt x="2370481" y="48170"/>
                  </a:cubicBezTo>
                  <a:lnTo>
                    <a:pt x="2370481" y="178940"/>
                  </a:lnTo>
                  <a:cubicBezTo>
                    <a:pt x="2370481" y="205544"/>
                    <a:pt x="2348915" y="227110"/>
                    <a:pt x="2322311" y="227110"/>
                  </a:cubicBezTo>
                  <a:lnTo>
                    <a:pt x="48170" y="227110"/>
                  </a:lnTo>
                  <a:cubicBezTo>
                    <a:pt x="35394" y="227110"/>
                    <a:pt x="23142" y="222035"/>
                    <a:pt x="14109" y="213001"/>
                  </a:cubicBezTo>
                  <a:cubicBezTo>
                    <a:pt x="5075" y="203968"/>
                    <a:pt x="0" y="191716"/>
                    <a:pt x="0" y="178940"/>
                  </a:cubicBezTo>
                  <a:lnTo>
                    <a:pt x="0" y="48170"/>
                  </a:lnTo>
                  <a:cubicBezTo>
                    <a:pt x="0" y="21566"/>
                    <a:pt x="21566" y="0"/>
                    <a:pt x="48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7048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3.2 Detección del Referente (Folio A4)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27903" y="6519437"/>
            <a:ext cx="16102001" cy="1108956"/>
            <a:chOff x="0" y="0"/>
            <a:chExt cx="4240856" cy="2920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40856" cy="292071"/>
            </a:xfrm>
            <a:custGeom>
              <a:avLst/>
              <a:gdLst/>
              <a:ahLst/>
              <a:cxnLst/>
              <a:rect r="r" b="b" t="t" l="l"/>
              <a:pathLst>
                <a:path h="292071" w="4240856">
                  <a:moveTo>
                    <a:pt x="26925" y="0"/>
                  </a:moveTo>
                  <a:lnTo>
                    <a:pt x="4213931" y="0"/>
                  </a:lnTo>
                  <a:cubicBezTo>
                    <a:pt x="4221072" y="0"/>
                    <a:pt x="4227921" y="2837"/>
                    <a:pt x="4232970" y="7886"/>
                  </a:cubicBezTo>
                  <a:cubicBezTo>
                    <a:pt x="4238020" y="12936"/>
                    <a:pt x="4240856" y="19784"/>
                    <a:pt x="4240856" y="26925"/>
                  </a:cubicBezTo>
                  <a:lnTo>
                    <a:pt x="4240856" y="265146"/>
                  </a:lnTo>
                  <a:cubicBezTo>
                    <a:pt x="4240856" y="272287"/>
                    <a:pt x="4238020" y="279135"/>
                    <a:pt x="4232970" y="284184"/>
                  </a:cubicBezTo>
                  <a:cubicBezTo>
                    <a:pt x="4227921" y="289234"/>
                    <a:pt x="4221072" y="292071"/>
                    <a:pt x="4213931" y="292071"/>
                  </a:cubicBezTo>
                  <a:lnTo>
                    <a:pt x="26925" y="292071"/>
                  </a:lnTo>
                  <a:cubicBezTo>
                    <a:pt x="19784" y="292071"/>
                    <a:pt x="12936" y="289234"/>
                    <a:pt x="7886" y="284184"/>
                  </a:cubicBezTo>
                  <a:cubicBezTo>
                    <a:pt x="2837" y="279135"/>
                    <a:pt x="0" y="272287"/>
                    <a:pt x="0" y="265146"/>
                  </a:cubicBezTo>
                  <a:lnTo>
                    <a:pt x="0" y="26925"/>
                  </a:lnTo>
                  <a:cubicBezTo>
                    <a:pt x="0" y="19784"/>
                    <a:pt x="2837" y="12936"/>
                    <a:pt x="7886" y="7886"/>
                  </a:cubicBezTo>
                  <a:cubicBezTo>
                    <a:pt x="12936" y="2837"/>
                    <a:pt x="19784" y="0"/>
                    <a:pt x="269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4240856" cy="35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0560" y="6560610"/>
            <a:ext cx="15928740" cy="7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Desafío: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Detectar un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objeto blanco bajo iluminación var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iable.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132" y="2863377"/>
            <a:ext cx="9210657" cy="5992182"/>
            <a:chOff x="0" y="0"/>
            <a:chExt cx="2425852" cy="15781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5852" cy="1578188"/>
            </a:xfrm>
            <a:custGeom>
              <a:avLst/>
              <a:gdLst/>
              <a:ahLst/>
              <a:cxnLst/>
              <a:rect r="r" b="b" t="t" l="l"/>
              <a:pathLst>
                <a:path h="1578188" w="2425852">
                  <a:moveTo>
                    <a:pt x="47070" y="0"/>
                  </a:moveTo>
                  <a:lnTo>
                    <a:pt x="2378782" y="0"/>
                  </a:lnTo>
                  <a:cubicBezTo>
                    <a:pt x="2404778" y="0"/>
                    <a:pt x="2425852" y="21074"/>
                    <a:pt x="2425852" y="47070"/>
                  </a:cubicBezTo>
                  <a:lnTo>
                    <a:pt x="2425852" y="1531118"/>
                  </a:lnTo>
                  <a:cubicBezTo>
                    <a:pt x="2425852" y="1557114"/>
                    <a:pt x="2404778" y="1578188"/>
                    <a:pt x="2378782" y="1578188"/>
                  </a:cubicBezTo>
                  <a:lnTo>
                    <a:pt x="47070" y="1578188"/>
                  </a:lnTo>
                  <a:cubicBezTo>
                    <a:pt x="21074" y="1578188"/>
                    <a:pt x="0" y="1557114"/>
                    <a:pt x="0" y="1531118"/>
                  </a:cubicBezTo>
                  <a:lnTo>
                    <a:pt x="0" y="47070"/>
                  </a:lnTo>
                  <a:cubicBezTo>
                    <a:pt x="0" y="21074"/>
                    <a:pt x="21074" y="0"/>
                    <a:pt x="470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25852" cy="1644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914309"/>
            <a:ext cx="9000420" cy="5455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 de Color (RGB        LAB):</a:t>
            </a:r>
          </a:p>
          <a:p>
            <a:pPr algn="just" marL="1131263" indent="-377088" lvl="2">
              <a:lnSpc>
                <a:spcPts val="6235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Conversión al espacio de color CIELAB (LAB).</a:t>
            </a:r>
          </a:p>
          <a:p>
            <a:pPr algn="just" marL="1131263" indent="-377088" lvl="2">
              <a:lnSpc>
                <a:spcPts val="6235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Separación de la Luminosidad (L) d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la información de color (A, B).</a:t>
            </a:r>
          </a:p>
          <a:p>
            <a:pPr algn="just" marL="1131263" indent="-377088" lvl="2">
              <a:lnSpc>
                <a:spcPts val="6235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Criterio: Búsqueda de objeto co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cromaticidad neutra y alta luminosidad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9000420" cy="862308"/>
            <a:chOff x="0" y="0"/>
            <a:chExt cx="2370481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0481" cy="227110"/>
            </a:xfrm>
            <a:custGeom>
              <a:avLst/>
              <a:gdLst/>
              <a:ahLst/>
              <a:cxnLst/>
              <a:rect r="r" b="b" t="t" l="l"/>
              <a:pathLst>
                <a:path h="227110" w="2370481">
                  <a:moveTo>
                    <a:pt x="48170" y="0"/>
                  </a:moveTo>
                  <a:lnTo>
                    <a:pt x="2322311" y="0"/>
                  </a:lnTo>
                  <a:cubicBezTo>
                    <a:pt x="2348915" y="0"/>
                    <a:pt x="2370481" y="21566"/>
                    <a:pt x="2370481" y="48170"/>
                  </a:cubicBezTo>
                  <a:lnTo>
                    <a:pt x="2370481" y="178940"/>
                  </a:lnTo>
                  <a:cubicBezTo>
                    <a:pt x="2370481" y="205544"/>
                    <a:pt x="2348915" y="227110"/>
                    <a:pt x="2322311" y="227110"/>
                  </a:cubicBezTo>
                  <a:lnTo>
                    <a:pt x="48170" y="227110"/>
                  </a:lnTo>
                  <a:cubicBezTo>
                    <a:pt x="35394" y="227110"/>
                    <a:pt x="23142" y="222035"/>
                    <a:pt x="14109" y="213001"/>
                  </a:cubicBezTo>
                  <a:cubicBezTo>
                    <a:pt x="5075" y="203968"/>
                    <a:pt x="0" y="191716"/>
                    <a:pt x="0" y="178940"/>
                  </a:cubicBezTo>
                  <a:lnTo>
                    <a:pt x="0" y="48170"/>
                  </a:lnTo>
                  <a:cubicBezTo>
                    <a:pt x="0" y="21566"/>
                    <a:pt x="21566" y="0"/>
                    <a:pt x="48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7048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400673" y="3465413"/>
            <a:ext cx="4238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12006323" y="3228634"/>
            <a:ext cx="4955746" cy="5530118"/>
            <a:chOff x="0" y="0"/>
            <a:chExt cx="1215950" cy="13568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5950" cy="1356879"/>
            </a:xfrm>
            <a:custGeom>
              <a:avLst/>
              <a:gdLst/>
              <a:ahLst/>
              <a:cxnLst/>
              <a:rect r="r" b="b" t="t" l="l"/>
              <a:pathLst>
                <a:path h="1356879" w="1215950">
                  <a:moveTo>
                    <a:pt x="65613" y="0"/>
                  </a:moveTo>
                  <a:lnTo>
                    <a:pt x="1150337" y="0"/>
                  </a:lnTo>
                  <a:cubicBezTo>
                    <a:pt x="1167739" y="0"/>
                    <a:pt x="1184428" y="6913"/>
                    <a:pt x="1196732" y="19218"/>
                  </a:cubicBezTo>
                  <a:cubicBezTo>
                    <a:pt x="1209037" y="31522"/>
                    <a:pt x="1215950" y="48211"/>
                    <a:pt x="1215950" y="65613"/>
                  </a:cubicBezTo>
                  <a:lnTo>
                    <a:pt x="1215950" y="1291266"/>
                  </a:lnTo>
                  <a:cubicBezTo>
                    <a:pt x="1215950" y="1308668"/>
                    <a:pt x="1209037" y="1325356"/>
                    <a:pt x="1196732" y="1337661"/>
                  </a:cubicBezTo>
                  <a:cubicBezTo>
                    <a:pt x="1184428" y="1349966"/>
                    <a:pt x="1167739" y="1356879"/>
                    <a:pt x="1150337" y="1356879"/>
                  </a:cubicBezTo>
                  <a:lnTo>
                    <a:pt x="65613" y="1356879"/>
                  </a:lnTo>
                  <a:cubicBezTo>
                    <a:pt x="48211" y="1356879"/>
                    <a:pt x="31522" y="1349966"/>
                    <a:pt x="19218" y="1337661"/>
                  </a:cubicBezTo>
                  <a:cubicBezTo>
                    <a:pt x="6913" y="1325356"/>
                    <a:pt x="0" y="1308668"/>
                    <a:pt x="0" y="1291266"/>
                  </a:cubicBezTo>
                  <a:lnTo>
                    <a:pt x="0" y="65613"/>
                  </a:lnTo>
                  <a:cubicBezTo>
                    <a:pt x="0" y="48211"/>
                    <a:pt x="6913" y="31522"/>
                    <a:pt x="19218" y="19218"/>
                  </a:cubicBezTo>
                  <a:cubicBezTo>
                    <a:pt x="31522" y="6913"/>
                    <a:pt x="48211" y="0"/>
                    <a:pt x="656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215950" cy="1423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37789" y="3440239"/>
            <a:ext cx="4462447" cy="5050184"/>
          </a:xfrm>
          <a:custGeom>
            <a:avLst/>
            <a:gdLst/>
            <a:ahLst/>
            <a:cxnLst/>
            <a:rect r="r" b="b" t="t" l="l"/>
            <a:pathLst>
              <a:path h="5050184" w="4462447">
                <a:moveTo>
                  <a:pt x="0" y="0"/>
                </a:moveTo>
                <a:lnTo>
                  <a:pt x="4462447" y="0"/>
                </a:lnTo>
                <a:lnTo>
                  <a:pt x="4462447" y="5050184"/>
                </a:lnTo>
                <a:lnTo>
                  <a:pt x="0" y="5050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3.2 Detección del Referente (Folio A4)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539240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3710342"/>
            <a:ext cx="6797040" cy="348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Introducción</a:t>
            </a:r>
          </a:p>
          <a:p>
            <a:pPr algn="just">
              <a:lnSpc>
                <a:spcPts val="4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Planteamiento teórico</a:t>
            </a:r>
          </a:p>
          <a:p>
            <a:pPr algn="just">
              <a:lnSpc>
                <a:spcPts val="4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Implementación</a:t>
            </a:r>
          </a:p>
          <a:p>
            <a:pPr algn="just">
              <a:lnSpc>
                <a:spcPts val="4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Experimentación</a:t>
            </a:r>
          </a:p>
          <a:p>
            <a:pPr algn="just">
              <a:lnSpc>
                <a:spcPts val="4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Conclusiones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05369" y="4600545"/>
            <a:ext cx="7719401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INDICE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0132" y="3467488"/>
            <a:ext cx="16615153" cy="5209075"/>
            <a:chOff x="0" y="0"/>
            <a:chExt cx="4376007" cy="1371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007" cy="1371937"/>
            </a:xfrm>
            <a:custGeom>
              <a:avLst/>
              <a:gdLst/>
              <a:ahLst/>
              <a:cxnLst/>
              <a:rect r="r" b="b" t="t" l="l"/>
              <a:pathLst>
                <a:path h="1371937" w="4376007">
                  <a:moveTo>
                    <a:pt x="26094" y="0"/>
                  </a:moveTo>
                  <a:lnTo>
                    <a:pt x="4349914" y="0"/>
                  </a:lnTo>
                  <a:cubicBezTo>
                    <a:pt x="4356834" y="0"/>
                    <a:pt x="4363471" y="2749"/>
                    <a:pt x="4368365" y="7643"/>
                  </a:cubicBezTo>
                  <a:cubicBezTo>
                    <a:pt x="4373258" y="12536"/>
                    <a:pt x="4376007" y="19173"/>
                    <a:pt x="4376007" y="26094"/>
                  </a:cubicBezTo>
                  <a:lnTo>
                    <a:pt x="4376007" y="1345844"/>
                  </a:lnTo>
                  <a:cubicBezTo>
                    <a:pt x="4376007" y="1352764"/>
                    <a:pt x="4373258" y="1359401"/>
                    <a:pt x="4368365" y="1364295"/>
                  </a:cubicBezTo>
                  <a:cubicBezTo>
                    <a:pt x="4363471" y="1369188"/>
                    <a:pt x="4356834" y="1371937"/>
                    <a:pt x="4349914" y="1371937"/>
                  </a:cubicBezTo>
                  <a:lnTo>
                    <a:pt x="26094" y="1371937"/>
                  </a:lnTo>
                  <a:cubicBezTo>
                    <a:pt x="19173" y="1371937"/>
                    <a:pt x="12536" y="1369188"/>
                    <a:pt x="7643" y="1364295"/>
                  </a:cubicBezTo>
                  <a:cubicBezTo>
                    <a:pt x="2749" y="1359401"/>
                    <a:pt x="0" y="1352764"/>
                    <a:pt x="0" y="1345844"/>
                  </a:cubicBezTo>
                  <a:lnTo>
                    <a:pt x="0" y="26094"/>
                  </a:lnTo>
                  <a:cubicBezTo>
                    <a:pt x="0" y="19173"/>
                    <a:pt x="2749" y="12536"/>
                    <a:pt x="7643" y="7643"/>
                  </a:cubicBezTo>
                  <a:cubicBezTo>
                    <a:pt x="12536" y="2749"/>
                    <a:pt x="19173" y="0"/>
                    <a:pt x="260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76007" cy="1438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0132" y="3443117"/>
            <a:ext cx="16454301" cy="466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Refinamiento de la Máscara:</a:t>
            </a:r>
          </a:p>
          <a:p>
            <a:pPr algn="l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 de detector de bordes Canny seguido de Dilatación para cerrar contornos.</a:t>
            </a:r>
          </a:p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 Geométrica:</a:t>
            </a:r>
          </a:p>
          <a:p>
            <a:pPr algn="just" marL="1131263" indent="-377088" lvl="2">
              <a:lnSpc>
                <a:spcPts val="6235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Uso d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la función </a:t>
            </a:r>
            <a:r>
              <a:rPr lang="en-US" b="true" sz="2619" i="true" spc="25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minAreaRect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obtener el rectángulo rotado mínimo.</a:t>
            </a:r>
          </a:p>
          <a:p>
            <a:pPr algn="just" marL="1131263" indent="-377088" lvl="2">
              <a:lnSpc>
                <a:spcPts val="6235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Filtro de Ratio: El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candidato solo se acepta si la proporción corresponde al estándar DIN A4.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0074396" cy="862308"/>
            <a:chOff x="0" y="0"/>
            <a:chExt cx="2653339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3339" cy="227110"/>
            </a:xfrm>
            <a:custGeom>
              <a:avLst/>
              <a:gdLst/>
              <a:ahLst/>
              <a:cxnLst/>
              <a:rect r="r" b="b" t="t" l="l"/>
              <a:pathLst>
                <a:path h="227110" w="2653339">
                  <a:moveTo>
                    <a:pt x="43035" y="0"/>
                  </a:moveTo>
                  <a:lnTo>
                    <a:pt x="2610304" y="0"/>
                  </a:lnTo>
                  <a:cubicBezTo>
                    <a:pt x="2621718" y="0"/>
                    <a:pt x="2632664" y="4534"/>
                    <a:pt x="2640734" y="12605"/>
                  </a:cubicBezTo>
                  <a:cubicBezTo>
                    <a:pt x="2648805" y="20675"/>
                    <a:pt x="2653339" y="31621"/>
                    <a:pt x="2653339" y="43035"/>
                  </a:cubicBezTo>
                  <a:lnTo>
                    <a:pt x="2653339" y="184075"/>
                  </a:lnTo>
                  <a:cubicBezTo>
                    <a:pt x="2653339" y="195489"/>
                    <a:pt x="2648805" y="206435"/>
                    <a:pt x="2640734" y="214506"/>
                  </a:cubicBezTo>
                  <a:cubicBezTo>
                    <a:pt x="2632664" y="222576"/>
                    <a:pt x="2621718" y="227110"/>
                    <a:pt x="2610304" y="227110"/>
                  </a:cubicBezTo>
                  <a:lnTo>
                    <a:pt x="43035" y="227110"/>
                  </a:lnTo>
                  <a:cubicBezTo>
                    <a:pt x="31621" y="227110"/>
                    <a:pt x="20675" y="222576"/>
                    <a:pt x="12605" y="214506"/>
                  </a:cubicBezTo>
                  <a:cubicBezTo>
                    <a:pt x="4534" y="206435"/>
                    <a:pt x="0" y="195489"/>
                    <a:pt x="0" y="184075"/>
                  </a:cubicBezTo>
                  <a:lnTo>
                    <a:pt x="0" y="43035"/>
                  </a:lnTo>
                  <a:cubicBezTo>
                    <a:pt x="0" y="31621"/>
                    <a:pt x="4534" y="20675"/>
                    <a:pt x="12605" y="12605"/>
                  </a:cubicBezTo>
                  <a:cubicBezTo>
                    <a:pt x="20675" y="4534"/>
                    <a:pt x="31621" y="0"/>
                    <a:pt x="430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65333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3.2 Procesamiento Geométrico y Validación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16105" y="3228634"/>
            <a:ext cx="11123625" cy="4303202"/>
            <a:chOff x="0" y="0"/>
            <a:chExt cx="2729311" cy="1055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9311" cy="1055841"/>
            </a:xfrm>
            <a:custGeom>
              <a:avLst/>
              <a:gdLst/>
              <a:ahLst/>
              <a:cxnLst/>
              <a:rect r="r" b="b" t="t" l="l"/>
              <a:pathLst>
                <a:path h="1055841" w="2729311">
                  <a:moveTo>
                    <a:pt x="29232" y="0"/>
                  </a:moveTo>
                  <a:lnTo>
                    <a:pt x="2700079" y="0"/>
                  </a:lnTo>
                  <a:cubicBezTo>
                    <a:pt x="2716223" y="0"/>
                    <a:pt x="2729311" y="13087"/>
                    <a:pt x="2729311" y="29232"/>
                  </a:cubicBezTo>
                  <a:lnTo>
                    <a:pt x="2729311" y="1026609"/>
                  </a:lnTo>
                  <a:cubicBezTo>
                    <a:pt x="2729311" y="1042753"/>
                    <a:pt x="2716223" y="1055841"/>
                    <a:pt x="2700079" y="1055841"/>
                  </a:cubicBezTo>
                  <a:lnTo>
                    <a:pt x="29232" y="1055841"/>
                  </a:lnTo>
                  <a:cubicBezTo>
                    <a:pt x="21479" y="1055841"/>
                    <a:pt x="14044" y="1052761"/>
                    <a:pt x="8562" y="1047279"/>
                  </a:cubicBezTo>
                  <a:cubicBezTo>
                    <a:pt x="3080" y="1041797"/>
                    <a:pt x="0" y="1034362"/>
                    <a:pt x="0" y="1026609"/>
                  </a:cubicBezTo>
                  <a:lnTo>
                    <a:pt x="0" y="29232"/>
                  </a:lnTo>
                  <a:cubicBezTo>
                    <a:pt x="0" y="21479"/>
                    <a:pt x="3080" y="14044"/>
                    <a:pt x="8562" y="8562"/>
                  </a:cubicBezTo>
                  <a:cubicBezTo>
                    <a:pt x="14044" y="3080"/>
                    <a:pt x="21479" y="0"/>
                    <a:pt x="292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29311" cy="112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0132" y="8603528"/>
            <a:ext cx="16615153" cy="758835"/>
            <a:chOff x="0" y="0"/>
            <a:chExt cx="4376007" cy="1998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6007" cy="199858"/>
            </a:xfrm>
            <a:custGeom>
              <a:avLst/>
              <a:gdLst/>
              <a:ahLst/>
              <a:cxnLst/>
              <a:rect r="r" b="b" t="t" l="l"/>
              <a:pathLst>
                <a:path h="199858" w="4376007">
                  <a:moveTo>
                    <a:pt x="26094" y="0"/>
                  </a:moveTo>
                  <a:lnTo>
                    <a:pt x="4349914" y="0"/>
                  </a:lnTo>
                  <a:cubicBezTo>
                    <a:pt x="4356834" y="0"/>
                    <a:pt x="4363471" y="2749"/>
                    <a:pt x="4368365" y="7643"/>
                  </a:cubicBezTo>
                  <a:cubicBezTo>
                    <a:pt x="4373258" y="12536"/>
                    <a:pt x="4376007" y="19173"/>
                    <a:pt x="4376007" y="26094"/>
                  </a:cubicBezTo>
                  <a:lnTo>
                    <a:pt x="4376007" y="173764"/>
                  </a:lnTo>
                  <a:cubicBezTo>
                    <a:pt x="4376007" y="180685"/>
                    <a:pt x="4373258" y="187322"/>
                    <a:pt x="4368365" y="192215"/>
                  </a:cubicBezTo>
                  <a:cubicBezTo>
                    <a:pt x="4363471" y="197109"/>
                    <a:pt x="4356834" y="199858"/>
                    <a:pt x="4349914" y="199858"/>
                  </a:cubicBezTo>
                  <a:lnTo>
                    <a:pt x="26094" y="199858"/>
                  </a:lnTo>
                  <a:cubicBezTo>
                    <a:pt x="19173" y="199858"/>
                    <a:pt x="12536" y="197109"/>
                    <a:pt x="7643" y="192215"/>
                  </a:cubicBezTo>
                  <a:cubicBezTo>
                    <a:pt x="2749" y="187322"/>
                    <a:pt x="0" y="180685"/>
                    <a:pt x="0" y="173764"/>
                  </a:cubicBezTo>
                  <a:lnTo>
                    <a:pt x="0" y="26094"/>
                  </a:lnTo>
                  <a:cubicBezTo>
                    <a:pt x="0" y="19173"/>
                    <a:pt x="2749" y="12536"/>
                    <a:pt x="7643" y="7643"/>
                  </a:cubicBezTo>
                  <a:cubicBezTo>
                    <a:pt x="12536" y="2749"/>
                    <a:pt x="19173" y="0"/>
                    <a:pt x="260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376007" cy="266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270" y="8469641"/>
            <a:ext cx="16454301" cy="7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35"/>
              </a:lnSpc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Comando de ejecución: </a:t>
            </a:r>
            <a:r>
              <a:rPr lang="en-US" b="true" sz="2619" spc="25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python folio-detector-pasos.py imagen.jpg x1 y1 x2 y2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23375"/>
            <a:ext cx="9000420" cy="862308"/>
            <a:chOff x="0" y="0"/>
            <a:chExt cx="2370481" cy="2271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481" cy="227110"/>
            </a:xfrm>
            <a:custGeom>
              <a:avLst/>
              <a:gdLst/>
              <a:ahLst/>
              <a:cxnLst/>
              <a:rect r="r" b="b" t="t" l="l"/>
              <a:pathLst>
                <a:path h="227110" w="2370481">
                  <a:moveTo>
                    <a:pt x="48170" y="0"/>
                  </a:moveTo>
                  <a:lnTo>
                    <a:pt x="2322311" y="0"/>
                  </a:lnTo>
                  <a:cubicBezTo>
                    <a:pt x="2348915" y="0"/>
                    <a:pt x="2370481" y="21566"/>
                    <a:pt x="2370481" y="48170"/>
                  </a:cubicBezTo>
                  <a:lnTo>
                    <a:pt x="2370481" y="178940"/>
                  </a:lnTo>
                  <a:cubicBezTo>
                    <a:pt x="2370481" y="205544"/>
                    <a:pt x="2348915" y="227110"/>
                    <a:pt x="2322311" y="227110"/>
                  </a:cubicBezTo>
                  <a:lnTo>
                    <a:pt x="48170" y="227110"/>
                  </a:lnTo>
                  <a:cubicBezTo>
                    <a:pt x="35394" y="227110"/>
                    <a:pt x="23142" y="222035"/>
                    <a:pt x="14109" y="213001"/>
                  </a:cubicBezTo>
                  <a:cubicBezTo>
                    <a:pt x="5075" y="203968"/>
                    <a:pt x="0" y="191716"/>
                    <a:pt x="0" y="178940"/>
                  </a:cubicBezTo>
                  <a:lnTo>
                    <a:pt x="0" y="48170"/>
                  </a:lnTo>
                  <a:cubicBezTo>
                    <a:pt x="0" y="21566"/>
                    <a:pt x="21566" y="0"/>
                    <a:pt x="48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37048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899709" y="3658297"/>
            <a:ext cx="10584487" cy="3593719"/>
          </a:xfrm>
          <a:custGeom>
            <a:avLst/>
            <a:gdLst/>
            <a:ahLst/>
            <a:cxnLst/>
            <a:rect r="r" b="b" t="t" l="l"/>
            <a:pathLst>
              <a:path h="3593719" w="10584487">
                <a:moveTo>
                  <a:pt x="0" y="0"/>
                </a:moveTo>
                <a:lnTo>
                  <a:pt x="10584487" y="0"/>
                </a:lnTo>
                <a:lnTo>
                  <a:pt x="10584487" y="3593719"/>
                </a:lnTo>
                <a:lnTo>
                  <a:pt x="0" y="3593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5270" y="1821325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3.2 Detección del Referente (Folio A4)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984" y="3047659"/>
            <a:ext cx="16287448" cy="6484911"/>
            <a:chOff x="0" y="0"/>
            <a:chExt cx="4376007" cy="1742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007" cy="1742324"/>
            </a:xfrm>
            <a:custGeom>
              <a:avLst/>
              <a:gdLst/>
              <a:ahLst/>
              <a:cxnLst/>
              <a:rect r="r" b="b" t="t" l="l"/>
              <a:pathLst>
                <a:path h="1742324" w="4376007">
                  <a:moveTo>
                    <a:pt x="26619" y="0"/>
                  </a:moveTo>
                  <a:lnTo>
                    <a:pt x="4349389" y="0"/>
                  </a:lnTo>
                  <a:cubicBezTo>
                    <a:pt x="4364090" y="0"/>
                    <a:pt x="4376007" y="11918"/>
                    <a:pt x="4376007" y="26619"/>
                  </a:cubicBezTo>
                  <a:lnTo>
                    <a:pt x="4376007" y="1715706"/>
                  </a:lnTo>
                  <a:cubicBezTo>
                    <a:pt x="4376007" y="1722766"/>
                    <a:pt x="4373203" y="1729536"/>
                    <a:pt x="4368211" y="1734528"/>
                  </a:cubicBezTo>
                  <a:cubicBezTo>
                    <a:pt x="4363219" y="1739520"/>
                    <a:pt x="4356448" y="1742324"/>
                    <a:pt x="4349389" y="1742324"/>
                  </a:cubicBezTo>
                  <a:lnTo>
                    <a:pt x="26619" y="1742324"/>
                  </a:lnTo>
                  <a:cubicBezTo>
                    <a:pt x="11918" y="1742324"/>
                    <a:pt x="0" y="1730407"/>
                    <a:pt x="0" y="1715706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76007" cy="180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9916" y="3653645"/>
            <a:ext cx="15481586" cy="485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Ejecución del </a:t>
            </a:r>
            <a:r>
              <a:rPr lang="en-US" b="true" sz="2768" i="true" spc="357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detector-altura.</a:t>
            </a:r>
            <a:r>
              <a:rPr lang="en-US" b="true" sz="2768" i="true" spc="357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py</a:t>
            </a:r>
          </a:p>
          <a:p>
            <a:pPr algn="just">
              <a:lnSpc>
                <a:spcPts val="6420"/>
              </a:lnSpc>
            </a:pPr>
            <a:r>
              <a:rPr lang="en-US" b="true" sz="2568" spc="24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  1. </a:t>
            </a: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Detección Primaria (IA):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YOLO localiza al sujeto (c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fianza &gt; 55%) .</a:t>
            </a:r>
          </a:p>
          <a:p>
            <a:pPr algn="just">
              <a:lnSpc>
                <a:spcPts val="6420"/>
              </a:lnSpc>
            </a:pPr>
            <a:r>
              <a:rPr lang="en-US" b="true" sz="2568" spc="24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 2. </a:t>
            </a: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Recorte (ROI)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La búsqueda del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folio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ocurre solo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 d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bounding b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  de la pe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sona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 reducir ruid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554475" indent="-277237" lvl="1">
              <a:lnSpc>
                <a:spcPts val="6420"/>
              </a:lnSpc>
              <a:buAutoNum type="arabicPeriod" startAt="1"/>
            </a:pP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Detección Secundaria: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oritmo d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color LAB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geometría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aplicado al recorte.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1732045" cy="862308"/>
            <a:chOff x="0" y="0"/>
            <a:chExt cx="3089921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9921" cy="227110"/>
            </a:xfrm>
            <a:custGeom>
              <a:avLst/>
              <a:gdLst/>
              <a:ahLst/>
              <a:cxnLst/>
              <a:rect r="r" b="b" t="t" l="l"/>
              <a:pathLst>
                <a:path h="227110" w="3089921">
                  <a:moveTo>
                    <a:pt x="36954" y="0"/>
                  </a:moveTo>
                  <a:lnTo>
                    <a:pt x="3052967" y="0"/>
                  </a:lnTo>
                  <a:cubicBezTo>
                    <a:pt x="3073377" y="0"/>
                    <a:pt x="3089921" y="16545"/>
                    <a:pt x="3089921" y="36954"/>
                  </a:cubicBezTo>
                  <a:lnTo>
                    <a:pt x="3089921" y="190156"/>
                  </a:lnTo>
                  <a:cubicBezTo>
                    <a:pt x="3089921" y="210565"/>
                    <a:pt x="3073377" y="227110"/>
                    <a:pt x="3052967" y="227110"/>
                  </a:cubicBezTo>
                  <a:lnTo>
                    <a:pt x="36954" y="227110"/>
                  </a:lnTo>
                  <a:cubicBezTo>
                    <a:pt x="16545" y="227110"/>
                    <a:pt x="0" y="210565"/>
                    <a:pt x="0" y="190156"/>
                  </a:cubicBezTo>
                  <a:lnTo>
                    <a:pt x="0" y="36954"/>
                  </a:lnTo>
                  <a:cubicBezTo>
                    <a:pt x="0" y="16545"/>
                    <a:pt x="16545" y="0"/>
                    <a:pt x="369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08992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12858926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3.3 Implementación Final: Integración y Estimación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1732045" cy="862308"/>
            <a:chOff x="0" y="0"/>
            <a:chExt cx="3089921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9921" cy="227110"/>
            </a:xfrm>
            <a:custGeom>
              <a:avLst/>
              <a:gdLst/>
              <a:ahLst/>
              <a:cxnLst/>
              <a:rect r="r" b="b" t="t" l="l"/>
              <a:pathLst>
                <a:path h="227110" w="3089921">
                  <a:moveTo>
                    <a:pt x="36954" y="0"/>
                  </a:moveTo>
                  <a:lnTo>
                    <a:pt x="3052967" y="0"/>
                  </a:lnTo>
                  <a:cubicBezTo>
                    <a:pt x="3073377" y="0"/>
                    <a:pt x="3089921" y="16545"/>
                    <a:pt x="3089921" y="36954"/>
                  </a:cubicBezTo>
                  <a:lnTo>
                    <a:pt x="3089921" y="190156"/>
                  </a:lnTo>
                  <a:cubicBezTo>
                    <a:pt x="3089921" y="210565"/>
                    <a:pt x="3073377" y="227110"/>
                    <a:pt x="3052967" y="227110"/>
                  </a:cubicBezTo>
                  <a:lnTo>
                    <a:pt x="36954" y="227110"/>
                  </a:lnTo>
                  <a:cubicBezTo>
                    <a:pt x="16545" y="227110"/>
                    <a:pt x="0" y="210565"/>
                    <a:pt x="0" y="190156"/>
                  </a:cubicBezTo>
                  <a:lnTo>
                    <a:pt x="0" y="36954"/>
                  </a:lnTo>
                  <a:cubicBezTo>
                    <a:pt x="0" y="16545"/>
                    <a:pt x="16545" y="0"/>
                    <a:pt x="369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89921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8561" y="3418070"/>
            <a:ext cx="9346252" cy="758835"/>
            <a:chOff x="0" y="0"/>
            <a:chExt cx="2461564" cy="1998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61564" cy="199858"/>
            </a:xfrm>
            <a:custGeom>
              <a:avLst/>
              <a:gdLst/>
              <a:ahLst/>
              <a:cxnLst/>
              <a:rect r="r" b="b" t="t" l="l"/>
              <a:pathLst>
                <a:path h="199858" w="2461564">
                  <a:moveTo>
                    <a:pt x="46387" y="0"/>
                  </a:moveTo>
                  <a:lnTo>
                    <a:pt x="2415177" y="0"/>
                  </a:lnTo>
                  <a:cubicBezTo>
                    <a:pt x="2440796" y="0"/>
                    <a:pt x="2461564" y="20768"/>
                    <a:pt x="2461564" y="46387"/>
                  </a:cubicBezTo>
                  <a:lnTo>
                    <a:pt x="2461564" y="153470"/>
                  </a:lnTo>
                  <a:cubicBezTo>
                    <a:pt x="2461564" y="179089"/>
                    <a:pt x="2440796" y="199858"/>
                    <a:pt x="2415177" y="199858"/>
                  </a:cubicBezTo>
                  <a:lnTo>
                    <a:pt x="46387" y="199858"/>
                  </a:lnTo>
                  <a:cubicBezTo>
                    <a:pt x="20768" y="199858"/>
                    <a:pt x="0" y="179089"/>
                    <a:pt x="0" y="153470"/>
                  </a:cubicBezTo>
                  <a:lnTo>
                    <a:pt x="0" y="46387"/>
                  </a:lnTo>
                  <a:cubicBezTo>
                    <a:pt x="0" y="20768"/>
                    <a:pt x="20768" y="0"/>
                    <a:pt x="463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61564" cy="266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85846" y="5110355"/>
            <a:ext cx="10398350" cy="3070748"/>
            <a:chOff x="0" y="0"/>
            <a:chExt cx="2551356" cy="753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356" cy="753444"/>
            </a:xfrm>
            <a:custGeom>
              <a:avLst/>
              <a:gdLst/>
              <a:ahLst/>
              <a:cxnLst/>
              <a:rect r="r" b="b" t="t" l="l"/>
              <a:pathLst>
                <a:path h="753444" w="2551356">
                  <a:moveTo>
                    <a:pt x="31270" y="0"/>
                  </a:moveTo>
                  <a:lnTo>
                    <a:pt x="2520086" y="0"/>
                  </a:lnTo>
                  <a:cubicBezTo>
                    <a:pt x="2537356" y="0"/>
                    <a:pt x="2551356" y="14000"/>
                    <a:pt x="2551356" y="31270"/>
                  </a:cubicBezTo>
                  <a:lnTo>
                    <a:pt x="2551356" y="722173"/>
                  </a:lnTo>
                  <a:cubicBezTo>
                    <a:pt x="2551356" y="739443"/>
                    <a:pt x="2537356" y="753444"/>
                    <a:pt x="2520086" y="753444"/>
                  </a:cubicBezTo>
                  <a:lnTo>
                    <a:pt x="31270" y="753444"/>
                  </a:lnTo>
                  <a:cubicBezTo>
                    <a:pt x="14000" y="753444"/>
                    <a:pt x="0" y="739443"/>
                    <a:pt x="0" y="722173"/>
                  </a:cubicBezTo>
                  <a:lnTo>
                    <a:pt x="0" y="31270"/>
                  </a:lnTo>
                  <a:cubicBezTo>
                    <a:pt x="0" y="14000"/>
                    <a:pt x="14000" y="0"/>
                    <a:pt x="312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51356" cy="82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63223" y="5514975"/>
            <a:ext cx="9612514" cy="2162816"/>
          </a:xfrm>
          <a:custGeom>
            <a:avLst/>
            <a:gdLst/>
            <a:ahLst/>
            <a:cxnLst/>
            <a:rect r="r" b="b" t="t" l="l"/>
            <a:pathLst>
              <a:path h="2162816" w="9612514">
                <a:moveTo>
                  <a:pt x="0" y="0"/>
                </a:moveTo>
                <a:lnTo>
                  <a:pt x="9612514" y="0"/>
                </a:lnTo>
                <a:lnTo>
                  <a:pt x="9612514" y="2162816"/>
                </a:lnTo>
                <a:lnTo>
                  <a:pt x="0" y="2162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25270" y="1821325"/>
            <a:ext cx="12858926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3.3 Implementación Final: Integración y Estimación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33699" y="3284182"/>
            <a:ext cx="8583516" cy="7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6235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Fórmula de Estimación (Reg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 de Tres)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8394"/>
            <a:ext cx="16585732" cy="5435998"/>
            <a:chOff x="0" y="0"/>
            <a:chExt cx="4368259" cy="1431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259" cy="1431703"/>
            </a:xfrm>
            <a:custGeom>
              <a:avLst/>
              <a:gdLst/>
              <a:ahLst/>
              <a:cxnLst/>
              <a:rect r="r" b="b" t="t" l="l"/>
              <a:pathLst>
                <a:path h="1431703" w="4368259">
                  <a:moveTo>
                    <a:pt x="26140" y="0"/>
                  </a:moveTo>
                  <a:lnTo>
                    <a:pt x="4342119" y="0"/>
                  </a:lnTo>
                  <a:cubicBezTo>
                    <a:pt x="4356555" y="0"/>
                    <a:pt x="4368259" y="11703"/>
                    <a:pt x="4368259" y="26140"/>
                  </a:cubicBezTo>
                  <a:lnTo>
                    <a:pt x="4368259" y="1405563"/>
                  </a:lnTo>
                  <a:cubicBezTo>
                    <a:pt x="4368259" y="1420000"/>
                    <a:pt x="4356555" y="1431703"/>
                    <a:pt x="4342119" y="1431703"/>
                  </a:cubicBezTo>
                  <a:lnTo>
                    <a:pt x="26140" y="1431703"/>
                  </a:lnTo>
                  <a:cubicBezTo>
                    <a:pt x="11703" y="1431703"/>
                    <a:pt x="0" y="1420000"/>
                    <a:pt x="0" y="1405563"/>
                  </a:cubicBezTo>
                  <a:lnTo>
                    <a:pt x="0" y="26140"/>
                  </a:lnTo>
                  <a:cubicBezTo>
                    <a:pt x="0" y="11703"/>
                    <a:pt x="11703" y="0"/>
                    <a:pt x="26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68259" cy="1498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0560" y="2993825"/>
            <a:ext cx="15928740" cy="5280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Justificación Técnica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Validación intermedia necesaria antes de trasladar la lógica de medición al vídeo.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Desafío: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 sistema debe procesar inferencia y renderizado a 15-30 FPS para fluidez .</a:t>
            </a:r>
          </a:p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 </a:t>
            </a:r>
            <a:r>
              <a:rPr lang="en-US" b="true" sz="2619" i="true" spc="25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(object-detection.py)</a:t>
            </a:r>
          </a:p>
          <a:p>
            <a:pPr algn="just" marL="1131263" indent="-377088" lvl="2">
              <a:lnSpc>
                <a:spcPts val="4689"/>
              </a:lnSpc>
              <a:buFont typeface="Arial"/>
              <a:buChar char="⚬"/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utiliza el modelo estándar YOLOv8 Nano 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yolov8n.pt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 lugar del especializado 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best.pt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68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1970581" cy="862308"/>
            <a:chOff x="0" y="0"/>
            <a:chExt cx="3152746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52746" cy="227110"/>
            </a:xfrm>
            <a:custGeom>
              <a:avLst/>
              <a:gdLst/>
              <a:ahLst/>
              <a:cxnLst/>
              <a:rect r="r" b="b" t="t" l="l"/>
              <a:pathLst>
                <a:path h="227110" w="3152746">
                  <a:moveTo>
                    <a:pt x="36218" y="0"/>
                  </a:moveTo>
                  <a:lnTo>
                    <a:pt x="3116528" y="0"/>
                  </a:lnTo>
                  <a:cubicBezTo>
                    <a:pt x="3136530" y="0"/>
                    <a:pt x="3152746" y="16215"/>
                    <a:pt x="3152746" y="36218"/>
                  </a:cubicBezTo>
                  <a:lnTo>
                    <a:pt x="3152746" y="190892"/>
                  </a:lnTo>
                  <a:cubicBezTo>
                    <a:pt x="3152746" y="210895"/>
                    <a:pt x="3136530" y="227110"/>
                    <a:pt x="3116528" y="227110"/>
                  </a:cubicBezTo>
                  <a:lnTo>
                    <a:pt x="36218" y="227110"/>
                  </a:lnTo>
                  <a:cubicBezTo>
                    <a:pt x="16215" y="227110"/>
                    <a:pt x="0" y="210895"/>
                    <a:pt x="0" y="190892"/>
                  </a:cubicBezTo>
                  <a:lnTo>
                    <a:pt x="0" y="36218"/>
                  </a:lnTo>
                  <a:cubicBezTo>
                    <a:pt x="0" y="16215"/>
                    <a:pt x="16215" y="0"/>
                    <a:pt x="362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152746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15634030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3.4 Transición al Tiempo Real: Validación Generalista</a:t>
            </a:r>
          </a:p>
          <a:p>
            <a:pPr algn="l">
              <a:lnSpc>
                <a:spcPts val="338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38394"/>
            <a:ext cx="16585732" cy="5435998"/>
            <a:chOff x="0" y="0"/>
            <a:chExt cx="4368259" cy="1431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259" cy="1431703"/>
            </a:xfrm>
            <a:custGeom>
              <a:avLst/>
              <a:gdLst/>
              <a:ahLst/>
              <a:cxnLst/>
              <a:rect r="r" b="b" t="t" l="l"/>
              <a:pathLst>
                <a:path h="1431703" w="4368259">
                  <a:moveTo>
                    <a:pt x="26140" y="0"/>
                  </a:moveTo>
                  <a:lnTo>
                    <a:pt x="4342119" y="0"/>
                  </a:lnTo>
                  <a:cubicBezTo>
                    <a:pt x="4356555" y="0"/>
                    <a:pt x="4368259" y="11703"/>
                    <a:pt x="4368259" y="26140"/>
                  </a:cubicBezTo>
                  <a:lnTo>
                    <a:pt x="4368259" y="1405563"/>
                  </a:lnTo>
                  <a:cubicBezTo>
                    <a:pt x="4368259" y="1420000"/>
                    <a:pt x="4356555" y="1431703"/>
                    <a:pt x="4342119" y="1431703"/>
                  </a:cubicBezTo>
                  <a:lnTo>
                    <a:pt x="26140" y="1431703"/>
                  </a:lnTo>
                  <a:cubicBezTo>
                    <a:pt x="11703" y="1431703"/>
                    <a:pt x="0" y="1420000"/>
                    <a:pt x="0" y="1405563"/>
                  </a:cubicBezTo>
                  <a:lnTo>
                    <a:pt x="0" y="26140"/>
                  </a:lnTo>
                  <a:cubicBezTo>
                    <a:pt x="0" y="11703"/>
                    <a:pt x="11703" y="0"/>
                    <a:pt x="261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68259" cy="1498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0560" y="2993825"/>
            <a:ext cx="15928740" cy="469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Motivos de la Elección:</a:t>
            </a:r>
          </a:p>
          <a:p>
            <a:pPr algn="just">
              <a:lnSpc>
                <a:spcPts val="4689"/>
              </a:lnSpc>
            </a:pPr>
          </a:p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Velocidad: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modelo Nano es el más ligero, optimizado para inferencia rápida en hardware limitado (laptop sin GPU).</a:t>
            </a:r>
          </a:p>
          <a:p>
            <a:pPr algn="just">
              <a:lnSpc>
                <a:spcPts val="4689"/>
              </a:lnSpc>
            </a:pPr>
          </a:p>
          <a:p>
            <a:pPr algn="just" marL="565632" indent="-282816" lvl="1">
              <a:lnSpc>
                <a:spcPts val="4689"/>
              </a:lnSpc>
              <a:buFont typeface="Arial"/>
              <a:buChar char="•"/>
            </a:pP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Robustez: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Capacidad d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</a:t>
            </a: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 80 clases (dataset COCO) para probar el sistema ante fondos complejos.</a:t>
            </a:r>
          </a:p>
          <a:p>
            <a:pPr algn="just">
              <a:lnSpc>
                <a:spcPts val="468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1970581" cy="862308"/>
            <a:chOff x="0" y="0"/>
            <a:chExt cx="3152746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52746" cy="227110"/>
            </a:xfrm>
            <a:custGeom>
              <a:avLst/>
              <a:gdLst/>
              <a:ahLst/>
              <a:cxnLst/>
              <a:rect r="r" b="b" t="t" l="l"/>
              <a:pathLst>
                <a:path h="227110" w="3152746">
                  <a:moveTo>
                    <a:pt x="36218" y="0"/>
                  </a:moveTo>
                  <a:lnTo>
                    <a:pt x="3116528" y="0"/>
                  </a:lnTo>
                  <a:cubicBezTo>
                    <a:pt x="3136530" y="0"/>
                    <a:pt x="3152746" y="16215"/>
                    <a:pt x="3152746" y="36218"/>
                  </a:cubicBezTo>
                  <a:lnTo>
                    <a:pt x="3152746" y="190892"/>
                  </a:lnTo>
                  <a:cubicBezTo>
                    <a:pt x="3152746" y="210895"/>
                    <a:pt x="3136530" y="227110"/>
                    <a:pt x="3116528" y="227110"/>
                  </a:cubicBezTo>
                  <a:lnTo>
                    <a:pt x="36218" y="227110"/>
                  </a:lnTo>
                  <a:cubicBezTo>
                    <a:pt x="16215" y="227110"/>
                    <a:pt x="0" y="210895"/>
                    <a:pt x="0" y="190892"/>
                  </a:cubicBezTo>
                  <a:lnTo>
                    <a:pt x="0" y="36218"/>
                  </a:lnTo>
                  <a:cubicBezTo>
                    <a:pt x="0" y="16215"/>
                    <a:pt x="16215" y="0"/>
                    <a:pt x="362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152746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15634030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3.4 Transición al Tiempo Real: Validación Generalista</a:t>
            </a:r>
          </a:p>
          <a:p>
            <a:pPr algn="l">
              <a:lnSpc>
                <a:spcPts val="338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1970581" cy="862308"/>
            <a:chOff x="0" y="0"/>
            <a:chExt cx="3152746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52746" cy="227110"/>
            </a:xfrm>
            <a:custGeom>
              <a:avLst/>
              <a:gdLst/>
              <a:ahLst/>
              <a:cxnLst/>
              <a:rect r="r" b="b" t="t" l="l"/>
              <a:pathLst>
                <a:path h="227110" w="3152746">
                  <a:moveTo>
                    <a:pt x="36218" y="0"/>
                  </a:moveTo>
                  <a:lnTo>
                    <a:pt x="3116528" y="0"/>
                  </a:lnTo>
                  <a:cubicBezTo>
                    <a:pt x="3136530" y="0"/>
                    <a:pt x="3152746" y="16215"/>
                    <a:pt x="3152746" y="36218"/>
                  </a:cubicBezTo>
                  <a:lnTo>
                    <a:pt x="3152746" y="190892"/>
                  </a:lnTo>
                  <a:cubicBezTo>
                    <a:pt x="3152746" y="210895"/>
                    <a:pt x="3136530" y="227110"/>
                    <a:pt x="3116528" y="227110"/>
                  </a:cubicBezTo>
                  <a:lnTo>
                    <a:pt x="36218" y="227110"/>
                  </a:lnTo>
                  <a:cubicBezTo>
                    <a:pt x="16215" y="227110"/>
                    <a:pt x="0" y="210895"/>
                    <a:pt x="0" y="190892"/>
                  </a:cubicBezTo>
                  <a:lnTo>
                    <a:pt x="0" y="36218"/>
                  </a:lnTo>
                  <a:cubicBezTo>
                    <a:pt x="0" y="16215"/>
                    <a:pt x="16215" y="0"/>
                    <a:pt x="362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52746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43273" y="2685776"/>
            <a:ext cx="11201455" cy="5872138"/>
            <a:chOff x="0" y="0"/>
            <a:chExt cx="2748407" cy="14407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8407" cy="1440797"/>
            </a:xfrm>
            <a:custGeom>
              <a:avLst/>
              <a:gdLst/>
              <a:ahLst/>
              <a:cxnLst/>
              <a:rect r="r" b="b" t="t" l="l"/>
              <a:pathLst>
                <a:path h="1440797" w="2748407">
                  <a:moveTo>
                    <a:pt x="29028" y="0"/>
                  </a:moveTo>
                  <a:lnTo>
                    <a:pt x="2719379" y="0"/>
                  </a:lnTo>
                  <a:cubicBezTo>
                    <a:pt x="2727078" y="0"/>
                    <a:pt x="2734461" y="3058"/>
                    <a:pt x="2739905" y="8502"/>
                  </a:cubicBezTo>
                  <a:cubicBezTo>
                    <a:pt x="2745349" y="13946"/>
                    <a:pt x="2748407" y="21330"/>
                    <a:pt x="2748407" y="29028"/>
                  </a:cubicBezTo>
                  <a:lnTo>
                    <a:pt x="2748407" y="1411769"/>
                  </a:lnTo>
                  <a:cubicBezTo>
                    <a:pt x="2748407" y="1419468"/>
                    <a:pt x="2745349" y="1426851"/>
                    <a:pt x="2739905" y="1432295"/>
                  </a:cubicBezTo>
                  <a:cubicBezTo>
                    <a:pt x="2734461" y="1437739"/>
                    <a:pt x="2727078" y="1440797"/>
                    <a:pt x="2719379" y="1440797"/>
                  </a:cubicBezTo>
                  <a:lnTo>
                    <a:pt x="29028" y="1440797"/>
                  </a:lnTo>
                  <a:cubicBezTo>
                    <a:pt x="12996" y="1440797"/>
                    <a:pt x="0" y="1427801"/>
                    <a:pt x="0" y="1411769"/>
                  </a:cubicBezTo>
                  <a:lnTo>
                    <a:pt x="0" y="29028"/>
                  </a:lnTo>
                  <a:cubicBezTo>
                    <a:pt x="0" y="21330"/>
                    <a:pt x="3058" y="13946"/>
                    <a:pt x="8502" y="8502"/>
                  </a:cubicBezTo>
                  <a:cubicBezTo>
                    <a:pt x="13946" y="3058"/>
                    <a:pt x="21330" y="0"/>
                    <a:pt x="290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748407" cy="1507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80504" y="2840164"/>
            <a:ext cx="10326992" cy="5563363"/>
          </a:xfrm>
          <a:custGeom>
            <a:avLst/>
            <a:gdLst/>
            <a:ahLst/>
            <a:cxnLst/>
            <a:rect r="r" b="b" t="t" l="l"/>
            <a:pathLst>
              <a:path h="5563363" w="10326992">
                <a:moveTo>
                  <a:pt x="0" y="0"/>
                </a:moveTo>
                <a:lnTo>
                  <a:pt x="10326992" y="0"/>
                </a:lnTo>
                <a:lnTo>
                  <a:pt x="10326992" y="5563362"/>
                </a:lnTo>
                <a:lnTo>
                  <a:pt x="0" y="556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5270" y="1821325"/>
            <a:ext cx="15634030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3.4 Transición al Tiempo Real: Validación Generalista</a:t>
            </a:r>
          </a:p>
          <a:p>
            <a:pPr algn="l">
              <a:lnSpc>
                <a:spcPts val="338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543273" y="8689196"/>
            <a:ext cx="11201455" cy="758835"/>
            <a:chOff x="0" y="0"/>
            <a:chExt cx="2950177" cy="1998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50177" cy="199858"/>
            </a:xfrm>
            <a:custGeom>
              <a:avLst/>
              <a:gdLst/>
              <a:ahLst/>
              <a:cxnLst/>
              <a:rect r="r" b="b" t="t" l="l"/>
              <a:pathLst>
                <a:path h="199858" w="2950177">
                  <a:moveTo>
                    <a:pt x="38705" y="0"/>
                  </a:moveTo>
                  <a:lnTo>
                    <a:pt x="2911473" y="0"/>
                  </a:lnTo>
                  <a:cubicBezTo>
                    <a:pt x="2921738" y="0"/>
                    <a:pt x="2931583" y="4078"/>
                    <a:pt x="2938841" y="11336"/>
                  </a:cubicBezTo>
                  <a:cubicBezTo>
                    <a:pt x="2946100" y="18595"/>
                    <a:pt x="2950177" y="28439"/>
                    <a:pt x="2950177" y="38705"/>
                  </a:cubicBezTo>
                  <a:lnTo>
                    <a:pt x="2950177" y="161153"/>
                  </a:lnTo>
                  <a:cubicBezTo>
                    <a:pt x="2950177" y="182529"/>
                    <a:pt x="2932849" y="199858"/>
                    <a:pt x="2911473" y="199858"/>
                  </a:cubicBezTo>
                  <a:lnTo>
                    <a:pt x="38705" y="199858"/>
                  </a:lnTo>
                  <a:cubicBezTo>
                    <a:pt x="28439" y="199858"/>
                    <a:pt x="18595" y="195780"/>
                    <a:pt x="11336" y="188521"/>
                  </a:cubicBezTo>
                  <a:cubicBezTo>
                    <a:pt x="4078" y="181263"/>
                    <a:pt x="0" y="171418"/>
                    <a:pt x="0" y="161153"/>
                  </a:cubicBezTo>
                  <a:lnTo>
                    <a:pt x="0" y="38705"/>
                  </a:lnTo>
                  <a:cubicBezTo>
                    <a:pt x="0" y="17329"/>
                    <a:pt x="17329" y="0"/>
                    <a:pt x="387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2950177" cy="266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847992" y="8546015"/>
            <a:ext cx="10967901" cy="7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35"/>
              </a:lnSpc>
            </a:pPr>
            <a:r>
              <a:rPr lang="en-US" sz="2619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Comando de ejecución: </a:t>
            </a:r>
            <a:r>
              <a:rPr lang="en-US" b="true" sz="2619" spc="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 object-detection.py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984" y="2769866"/>
            <a:ext cx="16287448" cy="6762704"/>
            <a:chOff x="0" y="0"/>
            <a:chExt cx="4376007" cy="1816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007" cy="1816960"/>
            </a:xfrm>
            <a:custGeom>
              <a:avLst/>
              <a:gdLst/>
              <a:ahLst/>
              <a:cxnLst/>
              <a:rect r="r" b="b" t="t" l="l"/>
              <a:pathLst>
                <a:path h="1816960" w="4376007">
                  <a:moveTo>
                    <a:pt x="26619" y="0"/>
                  </a:moveTo>
                  <a:lnTo>
                    <a:pt x="4349389" y="0"/>
                  </a:lnTo>
                  <a:cubicBezTo>
                    <a:pt x="4364090" y="0"/>
                    <a:pt x="4376007" y="11918"/>
                    <a:pt x="4376007" y="26619"/>
                  </a:cubicBezTo>
                  <a:lnTo>
                    <a:pt x="4376007" y="1790341"/>
                  </a:lnTo>
                  <a:cubicBezTo>
                    <a:pt x="4376007" y="1797401"/>
                    <a:pt x="4373203" y="1804172"/>
                    <a:pt x="4368211" y="1809164"/>
                  </a:cubicBezTo>
                  <a:cubicBezTo>
                    <a:pt x="4363219" y="1814156"/>
                    <a:pt x="4356448" y="1816960"/>
                    <a:pt x="4349389" y="1816960"/>
                  </a:cubicBezTo>
                  <a:lnTo>
                    <a:pt x="26619" y="1816960"/>
                  </a:lnTo>
                  <a:cubicBezTo>
                    <a:pt x="11918" y="1816960"/>
                    <a:pt x="0" y="1805043"/>
                    <a:pt x="0" y="1790341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76007" cy="1883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7714" y="3099641"/>
            <a:ext cx="15481586" cy="573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Fusión de Componentes </a:t>
            </a:r>
            <a:r>
              <a:rPr lang="en-US" b="true" sz="2768" i="true" spc="357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(human-detector-webcam.</a:t>
            </a:r>
            <a:r>
              <a:rPr lang="en-US" b="true" sz="2768" i="true" spc="357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py)</a:t>
            </a: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just" marL="1108950" indent="-369650" lvl="2">
              <a:lnSpc>
                <a:spcPts val="6420"/>
              </a:lnSpc>
              <a:buFont typeface="Arial"/>
              <a:buChar char="⚬"/>
            </a:pP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ción 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la lógica de filtrado 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stri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el bucle de vídeo.</a:t>
            </a:r>
          </a:p>
          <a:p>
            <a:pPr algn="just" marL="1108950" indent="-369650" lvl="2">
              <a:lnSpc>
                <a:spcPts val="6420"/>
              </a:lnSpc>
              <a:buFont typeface="Arial"/>
              <a:buChar char="⚬"/>
            </a:pP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Utilización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modelo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modelo a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daptad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568" i="true" spc="33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</a:t>
            </a:r>
            <a:r>
              <a:rPr lang="en-US" sz="2568" i="true" spc="33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est.pt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Configuración Técnica:</a:t>
            </a:r>
          </a:p>
          <a:p>
            <a:pPr algn="just" marL="1108950" indent="-369650" lvl="2">
              <a:lnSpc>
                <a:spcPts val="6420"/>
              </a:lnSpc>
              <a:buFont typeface="Arial"/>
              <a:buChar char="⚬"/>
            </a:pP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Resolución f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orzada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1280x720 píxeles 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 mejor d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fini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ción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 marL="1108950" indent="-369650" lvl="2">
              <a:lnSpc>
                <a:spcPts val="6420"/>
              </a:lnSpc>
              <a:buFont typeface="Arial"/>
              <a:buChar char="⚬"/>
            </a:pP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Mant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eni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miento d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hip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erparámetros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</a:t>
            </a:r>
            <a:r>
              <a:rPr lang="en-US" sz="2568" spc="3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alidados (conf=0.55, iou=0.7).</a:t>
            </a:r>
          </a:p>
          <a:p>
            <a:pPr algn="just" marL="1108950" indent="-369650" lvl="2">
              <a:lnSpc>
                <a:spcPts val="6420"/>
              </a:lnSpc>
              <a:buFont typeface="Arial"/>
              <a:buChar char="⚬"/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Salida visual e impresión de coordenadas en tiempo real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0204187" cy="862308"/>
            <a:chOff x="0" y="0"/>
            <a:chExt cx="2687523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87523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523">
                  <a:moveTo>
                    <a:pt x="42487" y="0"/>
                  </a:moveTo>
                  <a:lnTo>
                    <a:pt x="2645035" y="0"/>
                  </a:lnTo>
                  <a:cubicBezTo>
                    <a:pt x="2656304" y="0"/>
                    <a:pt x="2667110" y="4476"/>
                    <a:pt x="2675078" y="12444"/>
                  </a:cubicBezTo>
                  <a:cubicBezTo>
                    <a:pt x="2683046" y="20412"/>
                    <a:pt x="2687523" y="31219"/>
                    <a:pt x="2687523" y="42487"/>
                  </a:cubicBezTo>
                  <a:lnTo>
                    <a:pt x="2687523" y="184623"/>
                  </a:lnTo>
                  <a:cubicBezTo>
                    <a:pt x="2687523" y="195891"/>
                    <a:pt x="2683046" y="206698"/>
                    <a:pt x="2675078" y="214666"/>
                  </a:cubicBezTo>
                  <a:cubicBezTo>
                    <a:pt x="2667110" y="222634"/>
                    <a:pt x="2656304" y="227110"/>
                    <a:pt x="2645035" y="227110"/>
                  </a:cubicBezTo>
                  <a:lnTo>
                    <a:pt x="42487" y="227110"/>
                  </a:lnTo>
                  <a:cubicBezTo>
                    <a:pt x="31219" y="227110"/>
                    <a:pt x="20412" y="222634"/>
                    <a:pt x="12444" y="214666"/>
                  </a:cubicBezTo>
                  <a:cubicBezTo>
                    <a:pt x="4476" y="206698"/>
                    <a:pt x="0" y="195891"/>
                    <a:pt x="0" y="184623"/>
                  </a:cubicBezTo>
                  <a:lnTo>
                    <a:pt x="0" y="42487"/>
                  </a:lnTo>
                  <a:cubicBezTo>
                    <a:pt x="0" y="31219"/>
                    <a:pt x="4476" y="20412"/>
                    <a:pt x="12444" y="12444"/>
                  </a:cubicBezTo>
                  <a:cubicBezTo>
                    <a:pt x="20412" y="4476"/>
                    <a:pt x="31219" y="0"/>
                    <a:pt x="42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68752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12858926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3.5 Detección Especializada en Tiempo Real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984" y="2769866"/>
            <a:ext cx="16287448" cy="6488434"/>
            <a:chOff x="0" y="0"/>
            <a:chExt cx="4376007" cy="1743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6007" cy="1743271"/>
            </a:xfrm>
            <a:custGeom>
              <a:avLst/>
              <a:gdLst/>
              <a:ahLst/>
              <a:cxnLst/>
              <a:rect r="r" b="b" t="t" l="l"/>
              <a:pathLst>
                <a:path h="1743271" w="4376007">
                  <a:moveTo>
                    <a:pt x="26619" y="0"/>
                  </a:moveTo>
                  <a:lnTo>
                    <a:pt x="4349389" y="0"/>
                  </a:lnTo>
                  <a:cubicBezTo>
                    <a:pt x="4364090" y="0"/>
                    <a:pt x="4376007" y="11918"/>
                    <a:pt x="4376007" y="26619"/>
                  </a:cubicBezTo>
                  <a:lnTo>
                    <a:pt x="4376007" y="1716652"/>
                  </a:lnTo>
                  <a:cubicBezTo>
                    <a:pt x="4376007" y="1723712"/>
                    <a:pt x="4373203" y="1730483"/>
                    <a:pt x="4368211" y="1735474"/>
                  </a:cubicBezTo>
                  <a:cubicBezTo>
                    <a:pt x="4363219" y="1740466"/>
                    <a:pt x="4356448" y="1743271"/>
                    <a:pt x="4349389" y="1743271"/>
                  </a:cubicBezTo>
                  <a:lnTo>
                    <a:pt x="26619" y="1743271"/>
                  </a:lnTo>
                  <a:cubicBezTo>
                    <a:pt x="11918" y="1743271"/>
                    <a:pt x="0" y="1731353"/>
                    <a:pt x="0" y="1716652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76007" cy="180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7714" y="2857159"/>
            <a:ext cx="15481586" cy="599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 de la Expansión:</a:t>
            </a:r>
          </a:p>
          <a:p>
            <a:pPr algn="just" marL="1195308" indent="-398436" lvl="2">
              <a:lnSpc>
                <a:spcPts val="6920"/>
              </a:lnSpc>
              <a:buFont typeface="Arial"/>
              <a:buChar char="⚬"/>
            </a:pP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Teórica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solv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ió el problema geométrico.</a:t>
            </a:r>
          </a:p>
          <a:p>
            <a:pPr algn="just" marL="1195308" indent="-398436" lvl="2">
              <a:lnSpc>
                <a:spcPts val="6920"/>
              </a:lnSpc>
              <a:buFont typeface="Arial"/>
              <a:buChar char="⚬"/>
            </a:pP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práctica: Baja tasa de detección.</a:t>
            </a:r>
          </a:p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</a:t>
            </a: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usa del Fallo: 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ampli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ación del área introdujo "ru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ido" visual excesivo, confundiendo al algoritmo clásico de color y bordes.</a:t>
            </a:r>
          </a:p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Decisión: 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Pivotar hacia una nu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solución.</a:t>
            </a:r>
          </a:p>
          <a:p>
            <a:pPr algn="just">
              <a:lnSpc>
                <a:spcPts val="642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623375"/>
            <a:ext cx="10485500" cy="862308"/>
            <a:chOff x="0" y="0"/>
            <a:chExt cx="2761613" cy="227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1613" cy="227110"/>
            </a:xfrm>
            <a:custGeom>
              <a:avLst/>
              <a:gdLst/>
              <a:ahLst/>
              <a:cxnLst/>
              <a:rect r="r" b="b" t="t" l="l"/>
              <a:pathLst>
                <a:path h="227110" w="2761613">
                  <a:moveTo>
                    <a:pt x="41347" y="0"/>
                  </a:moveTo>
                  <a:lnTo>
                    <a:pt x="2720266" y="0"/>
                  </a:lnTo>
                  <a:cubicBezTo>
                    <a:pt x="2731232" y="0"/>
                    <a:pt x="2741749" y="4356"/>
                    <a:pt x="2749503" y="12110"/>
                  </a:cubicBezTo>
                  <a:cubicBezTo>
                    <a:pt x="2757257" y="19864"/>
                    <a:pt x="2761613" y="30381"/>
                    <a:pt x="2761613" y="41347"/>
                  </a:cubicBezTo>
                  <a:lnTo>
                    <a:pt x="2761613" y="185763"/>
                  </a:lnTo>
                  <a:cubicBezTo>
                    <a:pt x="2761613" y="208598"/>
                    <a:pt x="2743101" y="227110"/>
                    <a:pt x="2720266" y="227110"/>
                  </a:cubicBezTo>
                  <a:lnTo>
                    <a:pt x="41347" y="227110"/>
                  </a:lnTo>
                  <a:cubicBezTo>
                    <a:pt x="30381" y="227110"/>
                    <a:pt x="19864" y="222754"/>
                    <a:pt x="12110" y="215000"/>
                  </a:cubicBezTo>
                  <a:cubicBezTo>
                    <a:pt x="4356" y="207246"/>
                    <a:pt x="0" y="196729"/>
                    <a:pt x="0" y="185763"/>
                  </a:cubicBezTo>
                  <a:lnTo>
                    <a:pt x="0" y="41347"/>
                  </a:lnTo>
                  <a:cubicBezTo>
                    <a:pt x="0" y="18512"/>
                    <a:pt x="18512" y="0"/>
                    <a:pt x="413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76161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5270" y="1821325"/>
            <a:ext cx="12858926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3.6 Evaluación de Resultados y Limitaciones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26984" y="2769866"/>
            <a:ext cx="16287448" cy="6488434"/>
            <a:chOff x="0" y="0"/>
            <a:chExt cx="4376007" cy="1743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76007" cy="1743271"/>
            </a:xfrm>
            <a:custGeom>
              <a:avLst/>
              <a:gdLst/>
              <a:ahLst/>
              <a:cxnLst/>
              <a:rect r="r" b="b" t="t" l="l"/>
              <a:pathLst>
                <a:path h="1743271" w="4376007">
                  <a:moveTo>
                    <a:pt x="26619" y="0"/>
                  </a:moveTo>
                  <a:lnTo>
                    <a:pt x="4349389" y="0"/>
                  </a:lnTo>
                  <a:cubicBezTo>
                    <a:pt x="4364090" y="0"/>
                    <a:pt x="4376007" y="11918"/>
                    <a:pt x="4376007" y="26619"/>
                  </a:cubicBezTo>
                  <a:lnTo>
                    <a:pt x="4376007" y="1716652"/>
                  </a:lnTo>
                  <a:cubicBezTo>
                    <a:pt x="4376007" y="1723712"/>
                    <a:pt x="4373203" y="1730483"/>
                    <a:pt x="4368211" y="1735474"/>
                  </a:cubicBezTo>
                  <a:cubicBezTo>
                    <a:pt x="4363219" y="1740466"/>
                    <a:pt x="4356448" y="1743271"/>
                    <a:pt x="4349389" y="1743271"/>
                  </a:cubicBezTo>
                  <a:lnTo>
                    <a:pt x="26619" y="1743271"/>
                  </a:lnTo>
                  <a:cubicBezTo>
                    <a:pt x="11918" y="1743271"/>
                    <a:pt x="0" y="1731353"/>
                    <a:pt x="0" y="1716652"/>
                  </a:cubicBezTo>
                  <a:lnTo>
                    <a:pt x="0" y="26619"/>
                  </a:lnTo>
                  <a:cubicBezTo>
                    <a:pt x="0" y="11918"/>
                    <a:pt x="11918" y="0"/>
                    <a:pt x="266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376007" cy="180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7714" y="2857159"/>
            <a:ext cx="15481586" cy="599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Nuevo Modelo: YOLOv8-SEG (Segmentación)</a:t>
            </a:r>
          </a:p>
          <a:p>
            <a:pPr algn="just" marL="1195308" indent="-398436" lvl="2">
              <a:lnSpc>
                <a:spcPts val="6920"/>
              </a:lnSpc>
              <a:buFont typeface="Arial"/>
              <a:buChar char="⚬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Transición: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ituyó la detección por cajas (bounding boxes) por segmentación de máscaras.</a:t>
            </a:r>
          </a:p>
          <a:p>
            <a:pPr algn="just" marL="1195308" indent="-398436" lvl="2">
              <a:lnSpc>
                <a:spcPts val="6920"/>
              </a:lnSpc>
              <a:buFont typeface="Arial"/>
              <a:buChar char="⚬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Ventaj</a:t>
            </a: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Crítica: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máscar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define el contorno exacto, permit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iendo localizar el píxel real más alto (cabeza) y más bajo (pies) sin los márgenes de error de las cajas pr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edicti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just">
              <a:lnSpc>
                <a:spcPts val="64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539240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44265" y="4737705"/>
            <a:ext cx="7719401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INTRODUCCIÓN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425920" y="2973102"/>
            <a:ext cx="7675353" cy="950272"/>
            <a:chOff x="0" y="0"/>
            <a:chExt cx="2062165" cy="25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2165" cy="255313"/>
            </a:xfrm>
            <a:custGeom>
              <a:avLst/>
              <a:gdLst/>
              <a:ahLst/>
              <a:cxnLst/>
              <a:rect r="r" b="b" t="t" l="l"/>
              <a:pathLst>
                <a:path h="255313" w="2062165">
                  <a:moveTo>
                    <a:pt x="56486" y="0"/>
                  </a:moveTo>
                  <a:lnTo>
                    <a:pt x="2005679" y="0"/>
                  </a:lnTo>
                  <a:cubicBezTo>
                    <a:pt x="2020660" y="0"/>
                    <a:pt x="2035028" y="5951"/>
                    <a:pt x="2045620" y="16544"/>
                  </a:cubicBezTo>
                  <a:cubicBezTo>
                    <a:pt x="2056214" y="27137"/>
                    <a:pt x="2062165" y="41505"/>
                    <a:pt x="2062165" y="56486"/>
                  </a:cubicBezTo>
                  <a:lnTo>
                    <a:pt x="2062165" y="198827"/>
                  </a:lnTo>
                  <a:cubicBezTo>
                    <a:pt x="2062165" y="213808"/>
                    <a:pt x="2056214" y="228176"/>
                    <a:pt x="2045620" y="238769"/>
                  </a:cubicBezTo>
                  <a:cubicBezTo>
                    <a:pt x="2035028" y="249362"/>
                    <a:pt x="2020660" y="255313"/>
                    <a:pt x="2005679" y="255313"/>
                  </a:cubicBezTo>
                  <a:lnTo>
                    <a:pt x="56486" y="255313"/>
                  </a:lnTo>
                  <a:cubicBezTo>
                    <a:pt x="41505" y="255313"/>
                    <a:pt x="27137" y="249362"/>
                    <a:pt x="16544" y="238769"/>
                  </a:cubicBezTo>
                  <a:cubicBezTo>
                    <a:pt x="5951" y="228176"/>
                    <a:pt x="0" y="213808"/>
                    <a:pt x="0" y="198827"/>
                  </a:cubicBezTo>
                  <a:lnTo>
                    <a:pt x="0" y="56486"/>
                  </a:lnTo>
                  <a:cubicBezTo>
                    <a:pt x="0" y="41505"/>
                    <a:pt x="5951" y="27137"/>
                    <a:pt x="16544" y="16544"/>
                  </a:cubicBezTo>
                  <a:cubicBezTo>
                    <a:pt x="27137" y="5951"/>
                    <a:pt x="41505" y="0"/>
                    <a:pt x="564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062165" cy="32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5270" y="4009099"/>
            <a:ext cx="15481586" cy="599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 Sistemático: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proyección en perspectiva hace que la 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ltura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arezca menor porque los pies están más cerca de la cámara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el cuerpo.</a:t>
            </a:r>
          </a:p>
          <a:p>
            <a:pPr algn="just" marL="597654" indent="-298827" lvl="1">
              <a:lnSpc>
                <a:spcPts val="6920"/>
              </a:lnSpc>
              <a:buFont typeface="Arial"/>
              <a:buChar char="•"/>
            </a:pP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</a:t>
            </a:r>
            <a:r>
              <a:rPr lang="en-US" b="true" sz="2768" spc="3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lución: 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introdujeron las variables Z (distancia cámara-persona) y L (longitud del pie) para compensar este acortamiento visual</a:t>
            </a:r>
            <a:r>
              <a:rPr lang="en-US" sz="2768" spc="3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.</a:t>
            </a:r>
          </a:p>
          <a:p>
            <a:pPr algn="just">
              <a:lnSpc>
                <a:spcPts val="64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52502" y="3215033"/>
            <a:ext cx="12320594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Corrección Geométrica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425920" y="2973102"/>
            <a:ext cx="13137301" cy="950272"/>
            <a:chOff x="0" y="0"/>
            <a:chExt cx="3529646" cy="25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9646" cy="255313"/>
            </a:xfrm>
            <a:custGeom>
              <a:avLst/>
              <a:gdLst/>
              <a:ahLst/>
              <a:cxnLst/>
              <a:rect r="r" b="b" t="t" l="l"/>
              <a:pathLst>
                <a:path h="255313" w="3529646">
                  <a:moveTo>
                    <a:pt x="33001" y="0"/>
                  </a:moveTo>
                  <a:lnTo>
                    <a:pt x="3496645" y="0"/>
                  </a:lnTo>
                  <a:cubicBezTo>
                    <a:pt x="3505397" y="0"/>
                    <a:pt x="3513791" y="3477"/>
                    <a:pt x="3519980" y="9666"/>
                  </a:cubicBezTo>
                  <a:cubicBezTo>
                    <a:pt x="3526169" y="15855"/>
                    <a:pt x="3529646" y="24249"/>
                    <a:pt x="3529646" y="33001"/>
                  </a:cubicBezTo>
                  <a:lnTo>
                    <a:pt x="3529646" y="222312"/>
                  </a:lnTo>
                  <a:cubicBezTo>
                    <a:pt x="3529646" y="231064"/>
                    <a:pt x="3526169" y="239458"/>
                    <a:pt x="3519980" y="245647"/>
                  </a:cubicBezTo>
                  <a:cubicBezTo>
                    <a:pt x="3513791" y="251836"/>
                    <a:pt x="3505397" y="255313"/>
                    <a:pt x="3496645" y="255313"/>
                  </a:cubicBezTo>
                  <a:lnTo>
                    <a:pt x="33001" y="255313"/>
                  </a:lnTo>
                  <a:cubicBezTo>
                    <a:pt x="24249" y="255313"/>
                    <a:pt x="15855" y="251836"/>
                    <a:pt x="9666" y="245647"/>
                  </a:cubicBezTo>
                  <a:cubicBezTo>
                    <a:pt x="3477" y="239458"/>
                    <a:pt x="0" y="231064"/>
                    <a:pt x="0" y="222312"/>
                  </a:cubicBezTo>
                  <a:lnTo>
                    <a:pt x="0" y="33001"/>
                  </a:lnTo>
                  <a:cubicBezTo>
                    <a:pt x="0" y="24249"/>
                    <a:pt x="3477" y="15855"/>
                    <a:pt x="9666" y="9666"/>
                  </a:cubicBezTo>
                  <a:cubicBezTo>
                    <a:pt x="15855" y="3477"/>
                    <a:pt x="24249" y="0"/>
                    <a:pt x="33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529646" cy="32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20435" y="4132924"/>
            <a:ext cx="15938865" cy="559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Limitación Previa: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función mi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nAreaRect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corregía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distorsión por inclinación del folio.</a:t>
            </a:r>
          </a:p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Algoritmo de Ajuste: 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implementó una reconstrucción geométrica que obliga al rectángulo detectado a recuperar la proporción 1.414 del formato A4.</a:t>
            </a:r>
          </a:p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b="true" sz="2568" spc="2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Beneficio: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Permite medir correctamente incluso si el usuario sostiene el folio inclinado o rotado.</a:t>
            </a:r>
          </a:p>
          <a:p>
            <a:pPr algn="just">
              <a:lnSpc>
                <a:spcPts val="64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45374" y="3215033"/>
            <a:ext cx="15196132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Corrección del Folio (Recuperación Ratio A4)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8470" y="4515064"/>
            <a:ext cx="13137301" cy="950272"/>
            <a:chOff x="0" y="0"/>
            <a:chExt cx="3529646" cy="25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9646" cy="255313"/>
            </a:xfrm>
            <a:custGeom>
              <a:avLst/>
              <a:gdLst/>
              <a:ahLst/>
              <a:cxnLst/>
              <a:rect r="r" b="b" t="t" l="l"/>
              <a:pathLst>
                <a:path h="255313" w="3529646">
                  <a:moveTo>
                    <a:pt x="33001" y="0"/>
                  </a:moveTo>
                  <a:lnTo>
                    <a:pt x="3496645" y="0"/>
                  </a:lnTo>
                  <a:cubicBezTo>
                    <a:pt x="3505397" y="0"/>
                    <a:pt x="3513791" y="3477"/>
                    <a:pt x="3519980" y="9666"/>
                  </a:cubicBezTo>
                  <a:cubicBezTo>
                    <a:pt x="3526169" y="15855"/>
                    <a:pt x="3529646" y="24249"/>
                    <a:pt x="3529646" y="33001"/>
                  </a:cubicBezTo>
                  <a:lnTo>
                    <a:pt x="3529646" y="222312"/>
                  </a:lnTo>
                  <a:cubicBezTo>
                    <a:pt x="3529646" y="231064"/>
                    <a:pt x="3526169" y="239458"/>
                    <a:pt x="3519980" y="245647"/>
                  </a:cubicBezTo>
                  <a:cubicBezTo>
                    <a:pt x="3513791" y="251836"/>
                    <a:pt x="3505397" y="255313"/>
                    <a:pt x="3496645" y="255313"/>
                  </a:cubicBezTo>
                  <a:lnTo>
                    <a:pt x="33001" y="255313"/>
                  </a:lnTo>
                  <a:cubicBezTo>
                    <a:pt x="24249" y="255313"/>
                    <a:pt x="15855" y="251836"/>
                    <a:pt x="9666" y="245647"/>
                  </a:cubicBezTo>
                  <a:cubicBezTo>
                    <a:pt x="3477" y="239458"/>
                    <a:pt x="0" y="231064"/>
                    <a:pt x="0" y="222312"/>
                  </a:cubicBezTo>
                  <a:lnTo>
                    <a:pt x="0" y="33001"/>
                  </a:lnTo>
                  <a:cubicBezTo>
                    <a:pt x="0" y="24249"/>
                    <a:pt x="3477" y="15855"/>
                    <a:pt x="9666" y="9666"/>
                  </a:cubicBezTo>
                  <a:cubicBezTo>
                    <a:pt x="15855" y="3477"/>
                    <a:pt x="24249" y="0"/>
                    <a:pt x="33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529646" cy="32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2825" y="4756995"/>
            <a:ext cx="15196132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Eliminación de la Suela del Calzado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7714" y="5570111"/>
            <a:ext cx="15481586" cy="15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20"/>
              </a:lnSpc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añadió u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parámetro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configurab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que descuenta automáticamente la altura de la suela del cálculo final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70788" y="4065491"/>
            <a:ext cx="7370500" cy="950272"/>
            <a:chOff x="0" y="0"/>
            <a:chExt cx="1980259" cy="25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0259" cy="255313"/>
            </a:xfrm>
            <a:custGeom>
              <a:avLst/>
              <a:gdLst/>
              <a:ahLst/>
              <a:cxnLst/>
              <a:rect r="r" b="b" t="t" l="l"/>
              <a:pathLst>
                <a:path h="255313" w="1980259">
                  <a:moveTo>
                    <a:pt x="58822" y="0"/>
                  </a:moveTo>
                  <a:lnTo>
                    <a:pt x="1921437" y="0"/>
                  </a:lnTo>
                  <a:cubicBezTo>
                    <a:pt x="1953923" y="0"/>
                    <a:pt x="1980259" y="26336"/>
                    <a:pt x="1980259" y="58822"/>
                  </a:cubicBezTo>
                  <a:lnTo>
                    <a:pt x="1980259" y="196491"/>
                  </a:lnTo>
                  <a:cubicBezTo>
                    <a:pt x="1980259" y="228978"/>
                    <a:pt x="1953923" y="255313"/>
                    <a:pt x="1921437" y="255313"/>
                  </a:cubicBezTo>
                  <a:lnTo>
                    <a:pt x="58822" y="255313"/>
                  </a:lnTo>
                  <a:cubicBezTo>
                    <a:pt x="43221" y="255313"/>
                    <a:pt x="28260" y="249116"/>
                    <a:pt x="17229" y="238084"/>
                  </a:cubicBezTo>
                  <a:cubicBezTo>
                    <a:pt x="6197" y="227053"/>
                    <a:pt x="0" y="212092"/>
                    <a:pt x="0" y="196491"/>
                  </a:cubicBezTo>
                  <a:lnTo>
                    <a:pt x="0" y="58822"/>
                  </a:lnTo>
                  <a:cubicBezTo>
                    <a:pt x="0" y="43221"/>
                    <a:pt x="6197" y="28260"/>
                    <a:pt x="17229" y="17229"/>
                  </a:cubicBezTo>
                  <a:cubicBezTo>
                    <a:pt x="28260" y="6197"/>
                    <a:pt x="43221" y="0"/>
                    <a:pt x="588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980259" cy="32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32847" y="5225313"/>
            <a:ext cx="15481586" cy="15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Flexibili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dad</a:t>
            </a:r>
          </a:p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507" y="4307423"/>
            <a:ext cx="15196132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Parametrización Dinámica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23375"/>
            <a:ext cx="16230600" cy="1112034"/>
            <a:chOff x="0" y="0"/>
            <a:chExt cx="4274726" cy="292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92881"/>
            </a:xfrm>
            <a:custGeom>
              <a:avLst/>
              <a:gdLst/>
              <a:ahLst/>
              <a:cxnLst/>
              <a:rect r="r" b="b" t="t" l="l"/>
              <a:pathLst>
                <a:path h="292881" w="4274726">
                  <a:moveTo>
                    <a:pt x="26712" y="0"/>
                  </a:moveTo>
                  <a:lnTo>
                    <a:pt x="4248014" y="0"/>
                  </a:lnTo>
                  <a:cubicBezTo>
                    <a:pt x="4255098" y="0"/>
                    <a:pt x="4261893" y="2814"/>
                    <a:pt x="4266902" y="7824"/>
                  </a:cubicBezTo>
                  <a:cubicBezTo>
                    <a:pt x="4271912" y="12833"/>
                    <a:pt x="4274726" y="19627"/>
                    <a:pt x="4274726" y="26712"/>
                  </a:cubicBezTo>
                  <a:lnTo>
                    <a:pt x="4274726" y="266170"/>
                  </a:lnTo>
                  <a:cubicBezTo>
                    <a:pt x="4274726" y="273254"/>
                    <a:pt x="4271912" y="280048"/>
                    <a:pt x="4266902" y="285058"/>
                  </a:cubicBezTo>
                  <a:cubicBezTo>
                    <a:pt x="4261893" y="290067"/>
                    <a:pt x="4255098" y="292881"/>
                    <a:pt x="4248014" y="292881"/>
                  </a:cubicBezTo>
                  <a:lnTo>
                    <a:pt x="26712" y="292881"/>
                  </a:lnTo>
                  <a:cubicBezTo>
                    <a:pt x="19627" y="292881"/>
                    <a:pt x="12833" y="290067"/>
                    <a:pt x="7824" y="285058"/>
                  </a:cubicBezTo>
                  <a:cubicBezTo>
                    <a:pt x="2814" y="280048"/>
                    <a:pt x="0" y="273254"/>
                    <a:pt x="0" y="266170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359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968" y="647400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6478" y="647434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9120" y="609634"/>
            <a:ext cx="2970161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5968" y="647434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77977" y="647400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270" y="1821325"/>
            <a:ext cx="15196132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3.7. Refinamientodel Sistema: Geometr´ıa, Segmentaci´on y Nuevos Par´ametros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425920" y="2973102"/>
            <a:ext cx="13137301" cy="950272"/>
            <a:chOff x="0" y="0"/>
            <a:chExt cx="3529646" cy="255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9646" cy="255313"/>
            </a:xfrm>
            <a:custGeom>
              <a:avLst/>
              <a:gdLst/>
              <a:ahLst/>
              <a:cxnLst/>
              <a:rect r="r" b="b" t="t" l="l"/>
              <a:pathLst>
                <a:path h="255313" w="3529646">
                  <a:moveTo>
                    <a:pt x="33001" y="0"/>
                  </a:moveTo>
                  <a:lnTo>
                    <a:pt x="3496645" y="0"/>
                  </a:lnTo>
                  <a:cubicBezTo>
                    <a:pt x="3505397" y="0"/>
                    <a:pt x="3513791" y="3477"/>
                    <a:pt x="3519980" y="9666"/>
                  </a:cubicBezTo>
                  <a:cubicBezTo>
                    <a:pt x="3526169" y="15855"/>
                    <a:pt x="3529646" y="24249"/>
                    <a:pt x="3529646" y="33001"/>
                  </a:cubicBezTo>
                  <a:lnTo>
                    <a:pt x="3529646" y="222312"/>
                  </a:lnTo>
                  <a:cubicBezTo>
                    <a:pt x="3529646" y="231064"/>
                    <a:pt x="3526169" y="239458"/>
                    <a:pt x="3519980" y="245647"/>
                  </a:cubicBezTo>
                  <a:cubicBezTo>
                    <a:pt x="3513791" y="251836"/>
                    <a:pt x="3505397" y="255313"/>
                    <a:pt x="3496645" y="255313"/>
                  </a:cubicBezTo>
                  <a:lnTo>
                    <a:pt x="33001" y="255313"/>
                  </a:lnTo>
                  <a:cubicBezTo>
                    <a:pt x="24249" y="255313"/>
                    <a:pt x="15855" y="251836"/>
                    <a:pt x="9666" y="245647"/>
                  </a:cubicBezTo>
                  <a:cubicBezTo>
                    <a:pt x="3477" y="239458"/>
                    <a:pt x="0" y="231064"/>
                    <a:pt x="0" y="222312"/>
                  </a:cubicBezTo>
                  <a:lnTo>
                    <a:pt x="0" y="33001"/>
                  </a:lnTo>
                  <a:cubicBezTo>
                    <a:pt x="0" y="24249"/>
                    <a:pt x="3477" y="15855"/>
                    <a:pt x="9666" y="9666"/>
                  </a:cubicBezTo>
                  <a:cubicBezTo>
                    <a:pt x="15855" y="3477"/>
                    <a:pt x="24249" y="0"/>
                    <a:pt x="330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529646" cy="321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77714" y="4132924"/>
            <a:ext cx="15481586" cy="478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integración de la segmentación precisa co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las correcciones de perspectiva ge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neró un model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geométrico sólido.</a:t>
            </a:r>
          </a:p>
          <a:p>
            <a:pPr algn="just">
              <a:lnSpc>
                <a:spcPts val="6420"/>
              </a:lnSpc>
            </a:pPr>
          </a:p>
          <a:p>
            <a:pPr algn="just" marL="554475" indent="-277237" lvl="1">
              <a:lnSpc>
                <a:spcPts val="6420"/>
              </a:lnSpc>
              <a:buFont typeface="Arial"/>
              <a:buChar char="•"/>
            </a:pP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pruebas validaron que el sistema</a:t>
            </a:r>
            <a:r>
              <a:rPr lang="en-US" sz="2568" spc="24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entrega mediciones coherentes y estables en tiempo real, superando las limitaciones de la visión clásica</a:t>
            </a:r>
          </a:p>
          <a:p>
            <a:pPr algn="just">
              <a:lnSpc>
                <a:spcPts val="64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67997" y="3215033"/>
            <a:ext cx="15196132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1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Resultado Final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539240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44265" y="4737705"/>
            <a:ext cx="10112081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EXPERIMENTACIÓN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847620"/>
            <a:ext cx="9456800" cy="862308"/>
            <a:chOff x="0" y="0"/>
            <a:chExt cx="2490680" cy="22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0680" cy="227110"/>
            </a:xfrm>
            <a:custGeom>
              <a:avLst/>
              <a:gdLst/>
              <a:ahLst/>
              <a:cxnLst/>
              <a:rect r="r" b="b" t="t" l="l"/>
              <a:pathLst>
                <a:path h="227110" w="2490680">
                  <a:moveTo>
                    <a:pt x="45845" y="0"/>
                  </a:moveTo>
                  <a:lnTo>
                    <a:pt x="2444835" y="0"/>
                  </a:lnTo>
                  <a:cubicBezTo>
                    <a:pt x="2470154" y="0"/>
                    <a:pt x="2490680" y="20526"/>
                    <a:pt x="2490680" y="45845"/>
                  </a:cubicBezTo>
                  <a:lnTo>
                    <a:pt x="2490680" y="181265"/>
                  </a:lnTo>
                  <a:cubicBezTo>
                    <a:pt x="2490680" y="206585"/>
                    <a:pt x="2470154" y="227110"/>
                    <a:pt x="2444835" y="227110"/>
                  </a:cubicBezTo>
                  <a:lnTo>
                    <a:pt x="45845" y="227110"/>
                  </a:lnTo>
                  <a:cubicBezTo>
                    <a:pt x="20526" y="227110"/>
                    <a:pt x="0" y="206585"/>
                    <a:pt x="0" y="181265"/>
                  </a:cubicBezTo>
                  <a:lnTo>
                    <a:pt x="0" y="45845"/>
                  </a:lnTo>
                  <a:cubicBezTo>
                    <a:pt x="0" y="20526"/>
                    <a:pt x="20526" y="0"/>
                    <a:pt x="458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90680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Metodología Experimental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891461"/>
            <a:ext cx="16987657" cy="3919007"/>
            <a:chOff x="0" y="0"/>
            <a:chExt cx="4474115" cy="1032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74115" cy="1032166"/>
            </a:xfrm>
            <a:custGeom>
              <a:avLst/>
              <a:gdLst/>
              <a:ahLst/>
              <a:cxnLst/>
              <a:rect r="r" b="b" t="t" l="l"/>
              <a:pathLst>
                <a:path h="1032166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1006645"/>
                  </a:lnTo>
                  <a:cubicBezTo>
                    <a:pt x="4474115" y="1013414"/>
                    <a:pt x="4471426" y="1019905"/>
                    <a:pt x="4466640" y="1024691"/>
                  </a:cubicBezTo>
                  <a:cubicBezTo>
                    <a:pt x="4461854" y="1029478"/>
                    <a:pt x="4455363" y="1032166"/>
                    <a:pt x="4448594" y="1032166"/>
                  </a:cubicBezTo>
                  <a:lnTo>
                    <a:pt x="25521" y="1032166"/>
                  </a:lnTo>
                  <a:cubicBezTo>
                    <a:pt x="11426" y="1032166"/>
                    <a:pt x="0" y="1020740"/>
                    <a:pt x="0" y="1006645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474115" cy="109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7240" y="4093992"/>
            <a:ext cx="15822060" cy="33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Referencia Real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Alturas reales de los miembros del equipo para el cálculo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error:</a:t>
            </a:r>
          </a:p>
          <a:p>
            <a:pPr algn="just">
              <a:lnSpc>
                <a:spcPts val="4409"/>
              </a:lnSpc>
            </a:pP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Darío: 182 cm 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avier: 192 cm 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Paulo: 180 cm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5270" y="2045569"/>
            <a:ext cx="9974655" cy="91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4.1 Validación Inicial en Entorno Controlado</a:t>
            </a:r>
          </a:p>
          <a:p>
            <a:pPr algn="l">
              <a:lnSpc>
                <a:spcPts val="338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721654"/>
            <a:ext cx="16987657" cy="3919007"/>
            <a:chOff x="0" y="0"/>
            <a:chExt cx="4474115" cy="1032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74115" cy="1032166"/>
            </a:xfrm>
            <a:custGeom>
              <a:avLst/>
              <a:gdLst/>
              <a:ahLst/>
              <a:cxnLst/>
              <a:rect r="r" b="b" t="t" l="l"/>
              <a:pathLst>
                <a:path h="1032166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1006645"/>
                  </a:lnTo>
                  <a:cubicBezTo>
                    <a:pt x="4474115" y="1013414"/>
                    <a:pt x="4471426" y="1019905"/>
                    <a:pt x="4466640" y="1024691"/>
                  </a:cubicBezTo>
                  <a:cubicBezTo>
                    <a:pt x="4461854" y="1029478"/>
                    <a:pt x="4455363" y="1032166"/>
                    <a:pt x="4448594" y="1032166"/>
                  </a:cubicBezTo>
                  <a:lnTo>
                    <a:pt x="25521" y="1032166"/>
                  </a:lnTo>
                  <a:cubicBezTo>
                    <a:pt x="11426" y="1032166"/>
                    <a:pt x="0" y="1020740"/>
                    <a:pt x="0" y="1006645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474115" cy="109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7240" y="4093992"/>
            <a:ext cx="15822060" cy="33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Domicilio particular (Pasillo), 21-23 de noviembre.</a:t>
            </a:r>
          </a:p>
          <a:p>
            <a:pPr algn="just">
              <a:lnSpc>
                <a:spcPts val="4409"/>
              </a:lnSpc>
            </a:pPr>
          </a:p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 Probadas: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Distancia a la cámara (d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2m a +3m).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Condici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ones de luz (Día/Noche)</a:t>
            </a:r>
          </a:p>
          <a:p>
            <a:pPr algn="just">
              <a:lnSpc>
                <a:spcPts val="4409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47508"/>
            <a:ext cx="5583898" cy="2012153"/>
            <a:chOff x="0" y="0"/>
            <a:chExt cx="1470656" cy="529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70656" cy="529950"/>
            </a:xfrm>
            <a:custGeom>
              <a:avLst/>
              <a:gdLst/>
              <a:ahLst/>
              <a:cxnLst/>
              <a:rect r="r" b="b" t="t" l="l"/>
              <a:pathLst>
                <a:path h="529950" w="1470656">
                  <a:moveTo>
                    <a:pt x="77642" y="0"/>
                  </a:moveTo>
                  <a:lnTo>
                    <a:pt x="1393014" y="0"/>
                  </a:lnTo>
                  <a:cubicBezTo>
                    <a:pt x="1413606" y="0"/>
                    <a:pt x="1433354" y="8180"/>
                    <a:pt x="1447915" y="22741"/>
                  </a:cubicBezTo>
                  <a:cubicBezTo>
                    <a:pt x="1462476" y="37302"/>
                    <a:pt x="1470656" y="57050"/>
                    <a:pt x="1470656" y="77642"/>
                  </a:cubicBezTo>
                  <a:lnTo>
                    <a:pt x="1470656" y="452307"/>
                  </a:lnTo>
                  <a:cubicBezTo>
                    <a:pt x="1470656" y="495188"/>
                    <a:pt x="1435894" y="529950"/>
                    <a:pt x="1393014" y="529950"/>
                  </a:cubicBezTo>
                  <a:lnTo>
                    <a:pt x="77642" y="529950"/>
                  </a:lnTo>
                  <a:cubicBezTo>
                    <a:pt x="57050" y="529950"/>
                    <a:pt x="37302" y="521770"/>
                    <a:pt x="22741" y="507209"/>
                  </a:cubicBezTo>
                  <a:cubicBezTo>
                    <a:pt x="8180" y="492648"/>
                    <a:pt x="0" y="472899"/>
                    <a:pt x="0" y="452307"/>
                  </a:cubicBezTo>
                  <a:lnTo>
                    <a:pt x="0" y="77642"/>
                  </a:lnTo>
                  <a:cubicBezTo>
                    <a:pt x="0" y="34762"/>
                    <a:pt x="34762" y="0"/>
                    <a:pt x="77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470656" cy="59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32944" y="4219367"/>
            <a:ext cx="8345542" cy="924133"/>
            <a:chOff x="0" y="0"/>
            <a:chExt cx="2198003" cy="243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16765" y="4681433"/>
            <a:ext cx="9065130" cy="4989568"/>
          </a:xfrm>
          <a:custGeom>
            <a:avLst/>
            <a:gdLst/>
            <a:ahLst/>
            <a:cxnLst/>
            <a:rect r="r" b="b" t="t" l="l"/>
            <a:pathLst>
              <a:path h="4989568" w="9065130">
                <a:moveTo>
                  <a:pt x="0" y="0"/>
                </a:moveTo>
                <a:lnTo>
                  <a:pt x="9065131" y="0"/>
                </a:lnTo>
                <a:lnTo>
                  <a:pt x="9065131" y="4989568"/>
                </a:lnTo>
                <a:lnTo>
                  <a:pt x="0" y="498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2: Pruebas de Integración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26 de noviembre (Segu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imie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nto 3)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7693" y="6476527"/>
            <a:ext cx="5414905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Sujeto Paulo (177cm): 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Detección ~180-181cm (Ac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ep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7240" y="4381378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1ª sesión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23585"/>
            <a:ext cx="5583898" cy="2012153"/>
            <a:chOff x="0" y="0"/>
            <a:chExt cx="1470656" cy="529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0656" cy="529950"/>
            </a:xfrm>
            <a:custGeom>
              <a:avLst/>
              <a:gdLst/>
              <a:ahLst/>
              <a:cxnLst/>
              <a:rect r="r" b="b" t="t" l="l"/>
              <a:pathLst>
                <a:path h="529950" w="1470656">
                  <a:moveTo>
                    <a:pt x="77642" y="0"/>
                  </a:moveTo>
                  <a:lnTo>
                    <a:pt x="1393014" y="0"/>
                  </a:lnTo>
                  <a:cubicBezTo>
                    <a:pt x="1413606" y="0"/>
                    <a:pt x="1433354" y="8180"/>
                    <a:pt x="1447915" y="22741"/>
                  </a:cubicBezTo>
                  <a:cubicBezTo>
                    <a:pt x="1462476" y="37302"/>
                    <a:pt x="1470656" y="57050"/>
                    <a:pt x="1470656" y="77642"/>
                  </a:cubicBezTo>
                  <a:lnTo>
                    <a:pt x="1470656" y="452307"/>
                  </a:lnTo>
                  <a:cubicBezTo>
                    <a:pt x="1470656" y="495188"/>
                    <a:pt x="1435894" y="529950"/>
                    <a:pt x="1393014" y="529950"/>
                  </a:cubicBezTo>
                  <a:lnTo>
                    <a:pt x="77642" y="529950"/>
                  </a:lnTo>
                  <a:cubicBezTo>
                    <a:pt x="57050" y="529950"/>
                    <a:pt x="37302" y="521770"/>
                    <a:pt x="22741" y="507209"/>
                  </a:cubicBezTo>
                  <a:cubicBezTo>
                    <a:pt x="8180" y="492648"/>
                    <a:pt x="0" y="472899"/>
                    <a:pt x="0" y="452307"/>
                  </a:cubicBezTo>
                  <a:lnTo>
                    <a:pt x="0" y="77642"/>
                  </a:lnTo>
                  <a:cubicBezTo>
                    <a:pt x="0" y="34762"/>
                    <a:pt x="34762" y="0"/>
                    <a:pt x="77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70656" cy="59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32944" y="2923002"/>
            <a:ext cx="8345542" cy="924133"/>
            <a:chOff x="0" y="0"/>
            <a:chExt cx="2198003" cy="243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41953" y="3847135"/>
            <a:ext cx="9717347" cy="5411165"/>
          </a:xfrm>
          <a:custGeom>
            <a:avLst/>
            <a:gdLst/>
            <a:ahLst/>
            <a:cxnLst/>
            <a:rect r="r" b="b" t="t" l="l"/>
            <a:pathLst>
              <a:path h="5411165" w="9717347">
                <a:moveTo>
                  <a:pt x="0" y="0"/>
                </a:moveTo>
                <a:lnTo>
                  <a:pt x="9717347" y="0"/>
                </a:lnTo>
                <a:lnTo>
                  <a:pt x="9717347" y="5411165"/>
                </a:lnTo>
                <a:lnTo>
                  <a:pt x="0" y="541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2: Pruebas de Integración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93" y="6052605"/>
            <a:ext cx="5414905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Sujeto Javier (194cm): 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 mínimo de +2 cm aprox. (~192cm).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616" y="3052021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1ª sesión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81" y="1986280"/>
            <a:ext cx="16454257" cy="7467954"/>
            <a:chOff x="0" y="0"/>
            <a:chExt cx="433363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3631" cy="1966869"/>
            </a:xfrm>
            <a:custGeom>
              <a:avLst/>
              <a:gdLst/>
              <a:ahLst/>
              <a:cxnLst/>
              <a:rect r="r" b="b" t="t" l="l"/>
              <a:pathLst>
                <a:path h="1966869" w="4333631">
                  <a:moveTo>
                    <a:pt x="26349" y="0"/>
                  </a:moveTo>
                  <a:lnTo>
                    <a:pt x="4307282" y="0"/>
                  </a:lnTo>
                  <a:cubicBezTo>
                    <a:pt x="4321835" y="0"/>
                    <a:pt x="4333631" y="11797"/>
                    <a:pt x="4333631" y="26349"/>
                  </a:cubicBezTo>
                  <a:lnTo>
                    <a:pt x="4333631" y="1940520"/>
                  </a:lnTo>
                  <a:cubicBezTo>
                    <a:pt x="4333631" y="1955072"/>
                    <a:pt x="4321835" y="1966869"/>
                    <a:pt x="4307282" y="1966869"/>
                  </a:cubicBezTo>
                  <a:lnTo>
                    <a:pt x="26349" y="1966869"/>
                  </a:lnTo>
                  <a:cubicBezTo>
                    <a:pt x="11797" y="1966869"/>
                    <a:pt x="0" y="1955072"/>
                    <a:pt x="0" y="1940520"/>
                  </a:cubicBezTo>
                  <a:lnTo>
                    <a:pt x="0" y="26349"/>
                  </a:lnTo>
                  <a:cubicBezTo>
                    <a:pt x="0" y="11797"/>
                    <a:pt x="11797" y="0"/>
                    <a:pt x="26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3363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2358" y="609634"/>
            <a:ext cx="2866510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7720" y="675675"/>
            <a:ext cx="35761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420" y="675675"/>
            <a:ext cx="2808236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1206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5420" y="3129040"/>
            <a:ext cx="14469579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proyecto se basa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 la investigación "Calibration-Free Height Estimation for Person" de Takeda et al. (2024) .</a:t>
            </a:r>
          </a:p>
          <a:p>
            <a:pPr algn="just">
              <a:lnSpc>
                <a:spcPts val="3774"/>
              </a:lnSpc>
            </a:pPr>
          </a:p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de la Investigación: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Crear un método para estimar la altura humana sin necesidad de una calibración compleja de la cámara ni hardware industrial.</a:t>
            </a:r>
          </a:p>
          <a:p>
            <a:pPr algn="just">
              <a:lnSpc>
                <a:spcPts val="3774"/>
              </a:lnSpc>
            </a:pPr>
          </a:p>
          <a:p>
            <a:pPr algn="just">
              <a:lnSpc>
                <a:spcPts val="37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145617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23585"/>
            <a:ext cx="5583898" cy="2012153"/>
            <a:chOff x="0" y="0"/>
            <a:chExt cx="1470656" cy="529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0656" cy="529950"/>
            </a:xfrm>
            <a:custGeom>
              <a:avLst/>
              <a:gdLst/>
              <a:ahLst/>
              <a:cxnLst/>
              <a:rect r="r" b="b" t="t" l="l"/>
              <a:pathLst>
                <a:path h="529950" w="1470656">
                  <a:moveTo>
                    <a:pt x="77642" y="0"/>
                  </a:moveTo>
                  <a:lnTo>
                    <a:pt x="1393014" y="0"/>
                  </a:lnTo>
                  <a:cubicBezTo>
                    <a:pt x="1413606" y="0"/>
                    <a:pt x="1433354" y="8180"/>
                    <a:pt x="1447915" y="22741"/>
                  </a:cubicBezTo>
                  <a:cubicBezTo>
                    <a:pt x="1462476" y="37302"/>
                    <a:pt x="1470656" y="57050"/>
                    <a:pt x="1470656" y="77642"/>
                  </a:cubicBezTo>
                  <a:lnTo>
                    <a:pt x="1470656" y="452307"/>
                  </a:lnTo>
                  <a:cubicBezTo>
                    <a:pt x="1470656" y="495188"/>
                    <a:pt x="1435894" y="529950"/>
                    <a:pt x="1393014" y="529950"/>
                  </a:cubicBezTo>
                  <a:lnTo>
                    <a:pt x="77642" y="529950"/>
                  </a:lnTo>
                  <a:cubicBezTo>
                    <a:pt x="57050" y="529950"/>
                    <a:pt x="37302" y="521770"/>
                    <a:pt x="22741" y="507209"/>
                  </a:cubicBezTo>
                  <a:cubicBezTo>
                    <a:pt x="8180" y="492648"/>
                    <a:pt x="0" y="472899"/>
                    <a:pt x="0" y="452307"/>
                  </a:cubicBezTo>
                  <a:lnTo>
                    <a:pt x="0" y="77642"/>
                  </a:lnTo>
                  <a:cubicBezTo>
                    <a:pt x="0" y="34762"/>
                    <a:pt x="34762" y="0"/>
                    <a:pt x="77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70656" cy="59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32944" y="2923002"/>
            <a:ext cx="8345542" cy="924133"/>
            <a:chOff x="0" y="0"/>
            <a:chExt cx="2198003" cy="243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18915" y="3847135"/>
            <a:ext cx="9811810" cy="5411165"/>
          </a:xfrm>
          <a:custGeom>
            <a:avLst/>
            <a:gdLst/>
            <a:ahLst/>
            <a:cxnLst/>
            <a:rect r="r" b="b" t="t" l="l"/>
            <a:pathLst>
              <a:path h="5411165" w="9811810">
                <a:moveTo>
                  <a:pt x="0" y="0"/>
                </a:moveTo>
                <a:lnTo>
                  <a:pt x="9811810" y="0"/>
                </a:lnTo>
                <a:lnTo>
                  <a:pt x="9811810" y="5411165"/>
                </a:lnTo>
                <a:lnTo>
                  <a:pt x="0" y="541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2: Pruebas de Integración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93" y="6052605"/>
            <a:ext cx="5414905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Sujeto Darío (169cm detectad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vs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2cm r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eal): 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Fallo Crítico.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616" y="3052021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1ª sesión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8225" y="5923585"/>
            <a:ext cx="5837942" cy="1456569"/>
            <a:chOff x="0" y="0"/>
            <a:chExt cx="1537565" cy="3836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7565" cy="383623"/>
            </a:xfrm>
            <a:custGeom>
              <a:avLst/>
              <a:gdLst/>
              <a:ahLst/>
              <a:cxnLst/>
              <a:rect r="r" b="b" t="t" l="l"/>
              <a:pathLst>
                <a:path h="383623" w="1537565">
                  <a:moveTo>
                    <a:pt x="74264" y="0"/>
                  </a:moveTo>
                  <a:lnTo>
                    <a:pt x="1463301" y="0"/>
                  </a:lnTo>
                  <a:cubicBezTo>
                    <a:pt x="1504316" y="0"/>
                    <a:pt x="1537565" y="33249"/>
                    <a:pt x="1537565" y="74264"/>
                  </a:cubicBezTo>
                  <a:lnTo>
                    <a:pt x="1537565" y="309359"/>
                  </a:lnTo>
                  <a:cubicBezTo>
                    <a:pt x="1537565" y="350374"/>
                    <a:pt x="1504316" y="383623"/>
                    <a:pt x="1463301" y="383623"/>
                  </a:cubicBezTo>
                  <a:lnTo>
                    <a:pt x="74264" y="383623"/>
                  </a:lnTo>
                  <a:cubicBezTo>
                    <a:pt x="33249" y="383623"/>
                    <a:pt x="0" y="350374"/>
                    <a:pt x="0" y="309359"/>
                  </a:cubicBezTo>
                  <a:lnTo>
                    <a:pt x="0" y="74264"/>
                  </a:lnTo>
                  <a:cubicBezTo>
                    <a:pt x="0" y="33249"/>
                    <a:pt x="33249" y="0"/>
                    <a:pt x="742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37565" cy="450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32944" y="2923002"/>
            <a:ext cx="8345542" cy="924133"/>
            <a:chOff x="0" y="0"/>
            <a:chExt cx="2198003" cy="243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35589" y="4178256"/>
            <a:ext cx="10023711" cy="5080044"/>
          </a:xfrm>
          <a:custGeom>
            <a:avLst/>
            <a:gdLst/>
            <a:ahLst/>
            <a:cxnLst/>
            <a:rect r="r" b="b" t="t" l="l"/>
            <a:pathLst>
              <a:path h="5080044" w="10023711">
                <a:moveTo>
                  <a:pt x="0" y="0"/>
                </a:moveTo>
                <a:lnTo>
                  <a:pt x="10023711" y="0"/>
                </a:lnTo>
                <a:lnTo>
                  <a:pt x="10023711" y="5080044"/>
                </a:lnTo>
                <a:lnTo>
                  <a:pt x="0" y="5080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2: Pruebas de Integración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93" y="6052605"/>
            <a:ext cx="5414905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Sujeto Darío: 174,7cm detectad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vs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2cm r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616" y="3052021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2ª sesión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23585"/>
            <a:ext cx="5583898" cy="2012153"/>
            <a:chOff x="0" y="0"/>
            <a:chExt cx="1470656" cy="529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0656" cy="529950"/>
            </a:xfrm>
            <a:custGeom>
              <a:avLst/>
              <a:gdLst/>
              <a:ahLst/>
              <a:cxnLst/>
              <a:rect r="r" b="b" t="t" l="l"/>
              <a:pathLst>
                <a:path h="529950" w="1470656">
                  <a:moveTo>
                    <a:pt x="77642" y="0"/>
                  </a:moveTo>
                  <a:lnTo>
                    <a:pt x="1393014" y="0"/>
                  </a:lnTo>
                  <a:cubicBezTo>
                    <a:pt x="1413606" y="0"/>
                    <a:pt x="1433354" y="8180"/>
                    <a:pt x="1447915" y="22741"/>
                  </a:cubicBezTo>
                  <a:cubicBezTo>
                    <a:pt x="1462476" y="37302"/>
                    <a:pt x="1470656" y="57050"/>
                    <a:pt x="1470656" y="77642"/>
                  </a:cubicBezTo>
                  <a:lnTo>
                    <a:pt x="1470656" y="452307"/>
                  </a:lnTo>
                  <a:cubicBezTo>
                    <a:pt x="1470656" y="495188"/>
                    <a:pt x="1435894" y="529950"/>
                    <a:pt x="1393014" y="529950"/>
                  </a:cubicBezTo>
                  <a:lnTo>
                    <a:pt x="77642" y="529950"/>
                  </a:lnTo>
                  <a:cubicBezTo>
                    <a:pt x="57050" y="529950"/>
                    <a:pt x="37302" y="521770"/>
                    <a:pt x="22741" y="507209"/>
                  </a:cubicBezTo>
                  <a:cubicBezTo>
                    <a:pt x="8180" y="492648"/>
                    <a:pt x="0" y="472899"/>
                    <a:pt x="0" y="452307"/>
                  </a:cubicBezTo>
                  <a:lnTo>
                    <a:pt x="0" y="77642"/>
                  </a:lnTo>
                  <a:cubicBezTo>
                    <a:pt x="0" y="34762"/>
                    <a:pt x="34762" y="0"/>
                    <a:pt x="77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470656" cy="59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32944" y="2923002"/>
            <a:ext cx="8345542" cy="924133"/>
            <a:chOff x="0" y="0"/>
            <a:chExt cx="2198003" cy="243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17856" y="3847135"/>
            <a:ext cx="10565605" cy="5489795"/>
          </a:xfrm>
          <a:custGeom>
            <a:avLst/>
            <a:gdLst/>
            <a:ahLst/>
            <a:cxnLst/>
            <a:rect r="r" b="b" t="t" l="l"/>
            <a:pathLst>
              <a:path h="5489795" w="10565605">
                <a:moveTo>
                  <a:pt x="0" y="0"/>
                </a:moveTo>
                <a:lnTo>
                  <a:pt x="10565605" y="0"/>
                </a:lnTo>
                <a:lnTo>
                  <a:pt x="10565605" y="5489795"/>
                </a:lnTo>
                <a:lnTo>
                  <a:pt x="0" y="5489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2: Pruebas de Integración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7693" y="6052605"/>
            <a:ext cx="5414905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Sujeto Javier (190,4cm): </a:t>
            </a:r>
            <a:r>
              <a:rPr lang="en-US" sz="2919" spc="2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 mínimo de -2 cm aprox. (~192cm).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616" y="3052021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2ª sesión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847620"/>
            <a:ext cx="13052838" cy="862308"/>
            <a:chOff x="0" y="0"/>
            <a:chExt cx="3437784" cy="22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7784" cy="227110"/>
            </a:xfrm>
            <a:custGeom>
              <a:avLst/>
              <a:gdLst/>
              <a:ahLst/>
              <a:cxnLst/>
              <a:rect r="r" b="b" t="t" l="l"/>
              <a:pathLst>
                <a:path h="227110" w="3437784">
                  <a:moveTo>
                    <a:pt x="33215" y="0"/>
                  </a:moveTo>
                  <a:lnTo>
                    <a:pt x="3404570" y="0"/>
                  </a:lnTo>
                  <a:cubicBezTo>
                    <a:pt x="3422914" y="0"/>
                    <a:pt x="3437784" y="14871"/>
                    <a:pt x="3437784" y="33215"/>
                  </a:cubicBezTo>
                  <a:lnTo>
                    <a:pt x="3437784" y="193895"/>
                  </a:lnTo>
                  <a:cubicBezTo>
                    <a:pt x="3437784" y="212239"/>
                    <a:pt x="3422914" y="227110"/>
                    <a:pt x="3404570" y="227110"/>
                  </a:cubicBezTo>
                  <a:lnTo>
                    <a:pt x="33215" y="227110"/>
                  </a:lnTo>
                  <a:cubicBezTo>
                    <a:pt x="14871" y="227110"/>
                    <a:pt x="0" y="212239"/>
                    <a:pt x="0" y="193895"/>
                  </a:cubicBezTo>
                  <a:lnTo>
                    <a:pt x="0" y="33215"/>
                  </a:lnTo>
                  <a:cubicBezTo>
                    <a:pt x="0" y="14871"/>
                    <a:pt x="14871" y="0"/>
                    <a:pt x="332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3437784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5270" y="2045569"/>
            <a:ext cx="13352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4.3. Bloque 3: Validación de Mejoras (ROI Expandido y Mediana)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490160"/>
            <a:ext cx="16987657" cy="4729235"/>
            <a:chOff x="0" y="0"/>
            <a:chExt cx="4474115" cy="12455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74115" cy="1245560"/>
            </a:xfrm>
            <a:custGeom>
              <a:avLst/>
              <a:gdLst/>
              <a:ahLst/>
              <a:cxnLst/>
              <a:rect r="r" b="b" t="t" l="l"/>
              <a:pathLst>
                <a:path h="1245560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1220039"/>
                  </a:lnTo>
                  <a:cubicBezTo>
                    <a:pt x="4474115" y="1226807"/>
                    <a:pt x="4471426" y="1233299"/>
                    <a:pt x="4466640" y="1238085"/>
                  </a:cubicBezTo>
                  <a:cubicBezTo>
                    <a:pt x="4461854" y="1242871"/>
                    <a:pt x="4455363" y="1245560"/>
                    <a:pt x="4448594" y="1245560"/>
                  </a:cubicBezTo>
                  <a:lnTo>
                    <a:pt x="25521" y="1245560"/>
                  </a:lnTo>
                  <a:cubicBezTo>
                    <a:pt x="18753" y="1245560"/>
                    <a:pt x="12261" y="1242871"/>
                    <a:pt x="7475" y="1238085"/>
                  </a:cubicBezTo>
                  <a:cubicBezTo>
                    <a:pt x="2689" y="1233299"/>
                    <a:pt x="0" y="1226807"/>
                    <a:pt x="0" y="1220039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474115" cy="131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7240" y="4093992"/>
            <a:ext cx="15822060" cy="33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Domicilio, 2 de diciembre.</a:t>
            </a:r>
          </a:p>
          <a:p>
            <a:pPr algn="just">
              <a:lnSpc>
                <a:spcPts val="4409"/>
              </a:lnSpc>
            </a:pPr>
          </a:p>
          <a:p>
            <a:pPr algn="just">
              <a:lnSpc>
                <a:spcPts val="4409"/>
              </a:lnSpc>
            </a:pPr>
          </a:p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etivo: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Probar la expan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sión del ROI (S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olución para el c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aso Darío) y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filt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 de mediana</a:t>
            </a:r>
          </a:p>
          <a:p>
            <a:pPr algn="just">
              <a:lnSpc>
                <a:spcPts val="4409"/>
              </a:lnSpc>
            </a:p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3052838" cy="862308"/>
            <a:chOff x="0" y="0"/>
            <a:chExt cx="3437784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784" cy="227110"/>
            </a:xfrm>
            <a:custGeom>
              <a:avLst/>
              <a:gdLst/>
              <a:ahLst/>
              <a:cxnLst/>
              <a:rect r="r" b="b" t="t" l="l"/>
              <a:pathLst>
                <a:path h="227110" w="3437784">
                  <a:moveTo>
                    <a:pt x="33215" y="0"/>
                  </a:moveTo>
                  <a:lnTo>
                    <a:pt x="3404570" y="0"/>
                  </a:lnTo>
                  <a:cubicBezTo>
                    <a:pt x="3422914" y="0"/>
                    <a:pt x="3437784" y="14871"/>
                    <a:pt x="3437784" y="33215"/>
                  </a:cubicBezTo>
                  <a:lnTo>
                    <a:pt x="3437784" y="193895"/>
                  </a:lnTo>
                  <a:cubicBezTo>
                    <a:pt x="3437784" y="212239"/>
                    <a:pt x="3422914" y="227110"/>
                    <a:pt x="3404570" y="227110"/>
                  </a:cubicBezTo>
                  <a:lnTo>
                    <a:pt x="33215" y="227110"/>
                  </a:lnTo>
                  <a:cubicBezTo>
                    <a:pt x="14871" y="227110"/>
                    <a:pt x="0" y="212239"/>
                    <a:pt x="0" y="193895"/>
                  </a:cubicBezTo>
                  <a:lnTo>
                    <a:pt x="0" y="33215"/>
                  </a:lnTo>
                  <a:cubicBezTo>
                    <a:pt x="0" y="14871"/>
                    <a:pt x="14871" y="0"/>
                    <a:pt x="332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37784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83838" y="3888617"/>
            <a:ext cx="8184206" cy="4544769"/>
          </a:xfrm>
          <a:custGeom>
            <a:avLst/>
            <a:gdLst/>
            <a:ahLst/>
            <a:cxnLst/>
            <a:rect r="r" b="b" t="t" l="l"/>
            <a:pathLst>
              <a:path h="4544769" w="8184206">
                <a:moveTo>
                  <a:pt x="0" y="0"/>
                </a:moveTo>
                <a:lnTo>
                  <a:pt x="8184206" y="0"/>
                </a:lnTo>
                <a:lnTo>
                  <a:pt x="8184206" y="4544769"/>
                </a:lnTo>
                <a:lnTo>
                  <a:pt x="0" y="4544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9459" y="3888617"/>
            <a:ext cx="8038003" cy="4544769"/>
          </a:xfrm>
          <a:custGeom>
            <a:avLst/>
            <a:gdLst/>
            <a:ahLst/>
            <a:cxnLst/>
            <a:rect r="r" b="b" t="t" l="l"/>
            <a:pathLst>
              <a:path h="4544769" w="8038003">
                <a:moveTo>
                  <a:pt x="0" y="0"/>
                </a:moveTo>
                <a:lnTo>
                  <a:pt x="8038003" y="0"/>
                </a:lnTo>
                <a:lnTo>
                  <a:pt x="8038003" y="4544769"/>
                </a:lnTo>
                <a:lnTo>
                  <a:pt x="0" y="4544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270" y="2045569"/>
            <a:ext cx="13352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4.3. Resultados del bloque 3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3052838" cy="862308"/>
            <a:chOff x="0" y="0"/>
            <a:chExt cx="3437784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784" cy="227110"/>
            </a:xfrm>
            <a:custGeom>
              <a:avLst/>
              <a:gdLst/>
              <a:ahLst/>
              <a:cxnLst/>
              <a:rect r="r" b="b" t="t" l="l"/>
              <a:pathLst>
                <a:path h="227110" w="3437784">
                  <a:moveTo>
                    <a:pt x="33215" y="0"/>
                  </a:moveTo>
                  <a:lnTo>
                    <a:pt x="3404570" y="0"/>
                  </a:lnTo>
                  <a:cubicBezTo>
                    <a:pt x="3422914" y="0"/>
                    <a:pt x="3437784" y="14871"/>
                    <a:pt x="3437784" y="33215"/>
                  </a:cubicBezTo>
                  <a:lnTo>
                    <a:pt x="3437784" y="193895"/>
                  </a:lnTo>
                  <a:cubicBezTo>
                    <a:pt x="3437784" y="212239"/>
                    <a:pt x="3422914" y="227110"/>
                    <a:pt x="3404570" y="227110"/>
                  </a:cubicBezTo>
                  <a:lnTo>
                    <a:pt x="33215" y="227110"/>
                  </a:lnTo>
                  <a:cubicBezTo>
                    <a:pt x="14871" y="227110"/>
                    <a:pt x="0" y="212239"/>
                    <a:pt x="0" y="193895"/>
                  </a:cubicBezTo>
                  <a:lnTo>
                    <a:pt x="0" y="33215"/>
                  </a:lnTo>
                  <a:cubicBezTo>
                    <a:pt x="0" y="14871"/>
                    <a:pt x="14871" y="0"/>
                    <a:pt x="332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37784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0811" y="3866255"/>
            <a:ext cx="8115300" cy="4567131"/>
          </a:xfrm>
          <a:custGeom>
            <a:avLst/>
            <a:gdLst/>
            <a:ahLst/>
            <a:cxnLst/>
            <a:rect r="r" b="b" t="t" l="l"/>
            <a:pathLst>
              <a:path h="4567131" w="8115300">
                <a:moveTo>
                  <a:pt x="0" y="0"/>
                </a:moveTo>
                <a:lnTo>
                  <a:pt x="8115300" y="0"/>
                </a:lnTo>
                <a:lnTo>
                  <a:pt x="8115300" y="4567131"/>
                </a:lnTo>
                <a:lnTo>
                  <a:pt x="0" y="456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2180" y="3866255"/>
            <a:ext cx="8184298" cy="4567131"/>
          </a:xfrm>
          <a:custGeom>
            <a:avLst/>
            <a:gdLst/>
            <a:ahLst/>
            <a:cxnLst/>
            <a:rect r="r" b="b" t="t" l="l"/>
            <a:pathLst>
              <a:path h="4567131" w="8184298">
                <a:moveTo>
                  <a:pt x="0" y="0"/>
                </a:moveTo>
                <a:lnTo>
                  <a:pt x="8184298" y="0"/>
                </a:lnTo>
                <a:lnTo>
                  <a:pt x="8184298" y="4567131"/>
                </a:lnTo>
                <a:lnTo>
                  <a:pt x="0" y="45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270" y="2045569"/>
            <a:ext cx="13352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4.3. Resultados del bloque 3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3052838" cy="862308"/>
            <a:chOff x="0" y="0"/>
            <a:chExt cx="3437784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784" cy="227110"/>
            </a:xfrm>
            <a:custGeom>
              <a:avLst/>
              <a:gdLst/>
              <a:ahLst/>
              <a:cxnLst/>
              <a:rect r="r" b="b" t="t" l="l"/>
              <a:pathLst>
                <a:path h="227110" w="3437784">
                  <a:moveTo>
                    <a:pt x="33215" y="0"/>
                  </a:moveTo>
                  <a:lnTo>
                    <a:pt x="3404570" y="0"/>
                  </a:lnTo>
                  <a:cubicBezTo>
                    <a:pt x="3422914" y="0"/>
                    <a:pt x="3437784" y="14871"/>
                    <a:pt x="3437784" y="33215"/>
                  </a:cubicBezTo>
                  <a:lnTo>
                    <a:pt x="3437784" y="193895"/>
                  </a:lnTo>
                  <a:cubicBezTo>
                    <a:pt x="3437784" y="212239"/>
                    <a:pt x="3422914" y="227110"/>
                    <a:pt x="3404570" y="227110"/>
                  </a:cubicBezTo>
                  <a:lnTo>
                    <a:pt x="33215" y="227110"/>
                  </a:lnTo>
                  <a:cubicBezTo>
                    <a:pt x="14871" y="227110"/>
                    <a:pt x="0" y="212239"/>
                    <a:pt x="0" y="193895"/>
                  </a:cubicBezTo>
                  <a:lnTo>
                    <a:pt x="0" y="33215"/>
                  </a:lnTo>
                  <a:cubicBezTo>
                    <a:pt x="0" y="14871"/>
                    <a:pt x="14871" y="0"/>
                    <a:pt x="332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37784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356" y="3866255"/>
            <a:ext cx="8105303" cy="4567131"/>
          </a:xfrm>
          <a:custGeom>
            <a:avLst/>
            <a:gdLst/>
            <a:ahLst/>
            <a:cxnLst/>
            <a:rect r="r" b="b" t="t" l="l"/>
            <a:pathLst>
              <a:path h="4567131" w="8105303">
                <a:moveTo>
                  <a:pt x="0" y="0"/>
                </a:moveTo>
                <a:lnTo>
                  <a:pt x="8105303" y="0"/>
                </a:lnTo>
                <a:lnTo>
                  <a:pt x="8105303" y="4567131"/>
                </a:lnTo>
                <a:lnTo>
                  <a:pt x="0" y="456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9132" y="3866255"/>
            <a:ext cx="8202567" cy="4567131"/>
          </a:xfrm>
          <a:custGeom>
            <a:avLst/>
            <a:gdLst/>
            <a:ahLst/>
            <a:cxnLst/>
            <a:rect r="r" b="b" t="t" l="l"/>
            <a:pathLst>
              <a:path h="4567131" w="8202567">
                <a:moveTo>
                  <a:pt x="0" y="0"/>
                </a:moveTo>
                <a:lnTo>
                  <a:pt x="8202567" y="0"/>
                </a:lnTo>
                <a:lnTo>
                  <a:pt x="8202567" y="4567131"/>
                </a:lnTo>
                <a:lnTo>
                  <a:pt x="0" y="45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270" y="2045569"/>
            <a:ext cx="13352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4.3. Resultados del bloque 3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0205465" cy="862308"/>
            <a:chOff x="0" y="0"/>
            <a:chExt cx="2687859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7859" cy="227110"/>
            </a:xfrm>
            <a:custGeom>
              <a:avLst/>
              <a:gdLst/>
              <a:ahLst/>
              <a:cxnLst/>
              <a:rect r="r" b="b" t="t" l="l"/>
              <a:pathLst>
                <a:path h="227110" w="2687859">
                  <a:moveTo>
                    <a:pt x="42482" y="0"/>
                  </a:moveTo>
                  <a:lnTo>
                    <a:pt x="2645377" y="0"/>
                  </a:lnTo>
                  <a:cubicBezTo>
                    <a:pt x="2668839" y="0"/>
                    <a:pt x="2687859" y="19020"/>
                    <a:pt x="2687859" y="42482"/>
                  </a:cubicBezTo>
                  <a:lnTo>
                    <a:pt x="2687859" y="184628"/>
                  </a:lnTo>
                  <a:cubicBezTo>
                    <a:pt x="2687859" y="195895"/>
                    <a:pt x="2683383" y="206700"/>
                    <a:pt x="2675417" y="214667"/>
                  </a:cubicBezTo>
                  <a:cubicBezTo>
                    <a:pt x="2667450" y="222634"/>
                    <a:pt x="2656644" y="227110"/>
                    <a:pt x="2645377" y="227110"/>
                  </a:cubicBezTo>
                  <a:lnTo>
                    <a:pt x="42482" y="227110"/>
                  </a:lnTo>
                  <a:cubicBezTo>
                    <a:pt x="31215" y="227110"/>
                    <a:pt x="20410" y="222634"/>
                    <a:pt x="12443" y="214667"/>
                  </a:cubicBezTo>
                  <a:cubicBezTo>
                    <a:pt x="4476" y="206700"/>
                    <a:pt x="0" y="195895"/>
                    <a:pt x="0" y="184628"/>
                  </a:cubicBezTo>
                  <a:lnTo>
                    <a:pt x="0" y="42482"/>
                  </a:lnTo>
                  <a:cubicBezTo>
                    <a:pt x="0" y="31215"/>
                    <a:pt x="4476" y="20410"/>
                    <a:pt x="12443" y="12443"/>
                  </a:cubicBezTo>
                  <a:cubicBezTo>
                    <a:pt x="20410" y="4476"/>
                    <a:pt x="31215" y="0"/>
                    <a:pt x="4248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87859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73587" y="4495678"/>
            <a:ext cx="9940827" cy="5532885"/>
          </a:xfrm>
          <a:custGeom>
            <a:avLst/>
            <a:gdLst/>
            <a:ahLst/>
            <a:cxnLst/>
            <a:rect r="r" b="b" t="t" l="l"/>
            <a:pathLst>
              <a:path h="5532885" w="9940827">
                <a:moveTo>
                  <a:pt x="0" y="0"/>
                </a:moveTo>
                <a:lnTo>
                  <a:pt x="9940826" y="0"/>
                </a:lnTo>
                <a:lnTo>
                  <a:pt x="9940826" y="5532885"/>
                </a:lnTo>
                <a:lnTo>
                  <a:pt x="0" y="5532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1847620"/>
            <a:ext cx="12390245" cy="862308"/>
            <a:chOff x="0" y="0"/>
            <a:chExt cx="3263274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63274" cy="227110"/>
            </a:xfrm>
            <a:custGeom>
              <a:avLst/>
              <a:gdLst/>
              <a:ahLst/>
              <a:cxnLst/>
              <a:rect r="r" b="b" t="t" l="l"/>
              <a:pathLst>
                <a:path h="227110" w="3263274">
                  <a:moveTo>
                    <a:pt x="34991" y="0"/>
                  </a:moveTo>
                  <a:lnTo>
                    <a:pt x="3228283" y="0"/>
                  </a:lnTo>
                  <a:cubicBezTo>
                    <a:pt x="3237564" y="0"/>
                    <a:pt x="3246464" y="3687"/>
                    <a:pt x="3253026" y="10249"/>
                  </a:cubicBezTo>
                  <a:cubicBezTo>
                    <a:pt x="3259588" y="16811"/>
                    <a:pt x="3263274" y="25711"/>
                    <a:pt x="3263274" y="34991"/>
                  </a:cubicBezTo>
                  <a:lnTo>
                    <a:pt x="3263274" y="192119"/>
                  </a:lnTo>
                  <a:cubicBezTo>
                    <a:pt x="3263274" y="211444"/>
                    <a:pt x="3247608" y="227110"/>
                    <a:pt x="3228283" y="227110"/>
                  </a:cubicBezTo>
                  <a:lnTo>
                    <a:pt x="34991" y="227110"/>
                  </a:lnTo>
                  <a:cubicBezTo>
                    <a:pt x="25711" y="227110"/>
                    <a:pt x="16811" y="223423"/>
                    <a:pt x="10249" y="216861"/>
                  </a:cubicBezTo>
                  <a:cubicBezTo>
                    <a:pt x="3687" y="210299"/>
                    <a:pt x="0" y="201399"/>
                    <a:pt x="0" y="192119"/>
                  </a:cubicBezTo>
                  <a:lnTo>
                    <a:pt x="0" y="34991"/>
                  </a:lnTo>
                  <a:cubicBezTo>
                    <a:pt x="0" y="25711"/>
                    <a:pt x="3687" y="16811"/>
                    <a:pt x="10249" y="10249"/>
                  </a:cubicBezTo>
                  <a:cubicBezTo>
                    <a:pt x="16811" y="3687"/>
                    <a:pt x="25711" y="0"/>
                    <a:pt x="349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63274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518037" y="4495678"/>
            <a:ext cx="8984940" cy="5073848"/>
          </a:xfrm>
          <a:custGeom>
            <a:avLst/>
            <a:gdLst/>
            <a:ahLst/>
            <a:cxnLst/>
            <a:rect r="r" b="b" t="t" l="l"/>
            <a:pathLst>
              <a:path h="5073848" w="8984940">
                <a:moveTo>
                  <a:pt x="0" y="0"/>
                </a:moveTo>
                <a:lnTo>
                  <a:pt x="8984940" y="0"/>
                </a:lnTo>
                <a:lnTo>
                  <a:pt x="8984940" y="5073848"/>
                </a:lnTo>
                <a:lnTo>
                  <a:pt x="0" y="5073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834562" y="5311017"/>
            <a:ext cx="8345542" cy="924133"/>
            <a:chOff x="0" y="0"/>
            <a:chExt cx="2198003" cy="2433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0998" y="5440036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Escenario iluminado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2059987" cy="862308"/>
            <a:chOff x="0" y="0"/>
            <a:chExt cx="3176293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6293" cy="227110"/>
            </a:xfrm>
            <a:custGeom>
              <a:avLst/>
              <a:gdLst/>
              <a:ahLst/>
              <a:cxnLst/>
              <a:rect r="r" b="b" t="t" l="l"/>
              <a:pathLst>
                <a:path h="227110" w="3176293">
                  <a:moveTo>
                    <a:pt x="35949" y="0"/>
                  </a:moveTo>
                  <a:lnTo>
                    <a:pt x="3140344" y="0"/>
                  </a:lnTo>
                  <a:cubicBezTo>
                    <a:pt x="3149878" y="0"/>
                    <a:pt x="3159022" y="3787"/>
                    <a:pt x="3165764" y="10529"/>
                  </a:cubicBezTo>
                  <a:cubicBezTo>
                    <a:pt x="3172505" y="17271"/>
                    <a:pt x="3176293" y="26415"/>
                    <a:pt x="3176293" y="35949"/>
                  </a:cubicBezTo>
                  <a:lnTo>
                    <a:pt x="3176293" y="191161"/>
                  </a:lnTo>
                  <a:cubicBezTo>
                    <a:pt x="3176293" y="211015"/>
                    <a:pt x="3160198" y="227110"/>
                    <a:pt x="3140344" y="227110"/>
                  </a:cubicBezTo>
                  <a:lnTo>
                    <a:pt x="35949" y="227110"/>
                  </a:lnTo>
                  <a:cubicBezTo>
                    <a:pt x="26415" y="227110"/>
                    <a:pt x="17271" y="223323"/>
                    <a:pt x="10529" y="216581"/>
                  </a:cubicBezTo>
                  <a:cubicBezTo>
                    <a:pt x="3787" y="209839"/>
                    <a:pt x="0" y="200695"/>
                    <a:pt x="0" y="191161"/>
                  </a:cubicBezTo>
                  <a:lnTo>
                    <a:pt x="0" y="35949"/>
                  </a:lnTo>
                  <a:cubicBezTo>
                    <a:pt x="0" y="26415"/>
                    <a:pt x="3787" y="17271"/>
                    <a:pt x="10529" y="10529"/>
                  </a:cubicBezTo>
                  <a:cubicBezTo>
                    <a:pt x="17271" y="3787"/>
                    <a:pt x="26415" y="0"/>
                    <a:pt x="359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7629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345542" cy="924133"/>
            <a:chOff x="0" y="0"/>
            <a:chExt cx="2198003" cy="2433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243393"/>
            </a:xfrm>
            <a:custGeom>
              <a:avLst/>
              <a:gdLst/>
              <a:ahLst/>
              <a:cxnLst/>
              <a:rect r="r" b="b" t="t" l="l"/>
              <a:pathLst>
                <a:path h="243393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191444"/>
                  </a:lnTo>
                  <a:cubicBezTo>
                    <a:pt x="2198003" y="205221"/>
                    <a:pt x="2192530" y="218435"/>
                    <a:pt x="2182787" y="228177"/>
                  </a:cubicBezTo>
                  <a:cubicBezTo>
                    <a:pt x="2173045" y="237920"/>
                    <a:pt x="2159831" y="243393"/>
                    <a:pt x="2146053" y="243393"/>
                  </a:cubicBezTo>
                  <a:lnTo>
                    <a:pt x="51950" y="243393"/>
                  </a:lnTo>
                  <a:cubicBezTo>
                    <a:pt x="23259" y="243393"/>
                    <a:pt x="0" y="220134"/>
                    <a:pt x="0" y="191444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63925" y="4295264"/>
            <a:ext cx="9901546" cy="5557943"/>
          </a:xfrm>
          <a:custGeom>
            <a:avLst/>
            <a:gdLst/>
            <a:ahLst/>
            <a:cxnLst/>
            <a:rect r="r" b="b" t="t" l="l"/>
            <a:pathLst>
              <a:path h="5557943" w="9901546">
                <a:moveTo>
                  <a:pt x="0" y="0"/>
                </a:moveTo>
                <a:lnTo>
                  <a:pt x="9901546" y="0"/>
                </a:lnTo>
                <a:lnTo>
                  <a:pt x="9901546" y="5557943"/>
                </a:lnTo>
                <a:lnTo>
                  <a:pt x="0" y="555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998" y="5440036"/>
            <a:ext cx="4768817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Escenario iluminado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81" y="1986280"/>
            <a:ext cx="16454257" cy="7467954"/>
            <a:chOff x="0" y="0"/>
            <a:chExt cx="433363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3631" cy="1966869"/>
            </a:xfrm>
            <a:custGeom>
              <a:avLst/>
              <a:gdLst/>
              <a:ahLst/>
              <a:cxnLst/>
              <a:rect r="r" b="b" t="t" l="l"/>
              <a:pathLst>
                <a:path h="1966869" w="4333631">
                  <a:moveTo>
                    <a:pt x="26349" y="0"/>
                  </a:moveTo>
                  <a:lnTo>
                    <a:pt x="4307282" y="0"/>
                  </a:lnTo>
                  <a:cubicBezTo>
                    <a:pt x="4321835" y="0"/>
                    <a:pt x="4333631" y="11797"/>
                    <a:pt x="4333631" y="26349"/>
                  </a:cubicBezTo>
                  <a:lnTo>
                    <a:pt x="4333631" y="1940520"/>
                  </a:lnTo>
                  <a:cubicBezTo>
                    <a:pt x="4333631" y="1955072"/>
                    <a:pt x="4321835" y="1966869"/>
                    <a:pt x="4307282" y="1966869"/>
                  </a:cubicBezTo>
                  <a:lnTo>
                    <a:pt x="26349" y="1966869"/>
                  </a:lnTo>
                  <a:cubicBezTo>
                    <a:pt x="11797" y="1966869"/>
                    <a:pt x="0" y="1955072"/>
                    <a:pt x="0" y="1940520"/>
                  </a:cubicBezTo>
                  <a:lnTo>
                    <a:pt x="0" y="26349"/>
                  </a:lnTo>
                  <a:cubicBezTo>
                    <a:pt x="0" y="11797"/>
                    <a:pt x="11797" y="0"/>
                    <a:pt x="26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3363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2358" y="609634"/>
            <a:ext cx="2866510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7720" y="675675"/>
            <a:ext cx="35761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420" y="675675"/>
            <a:ext cx="2808236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1206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5420" y="3129040"/>
            <a:ext cx="14469579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Premisa Principal: 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posible obtener mediciones métricas precisas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 imágenes 2D estableciendo una relación geométrica con un objeto de referencia.</a:t>
            </a:r>
          </a:p>
          <a:p>
            <a:pPr algn="just">
              <a:lnSpc>
                <a:spcPts val="3774"/>
              </a:lnSpc>
            </a:pPr>
          </a:p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Propósito de este Proyecto: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Validar experimentalmente si esta premisa teórica es viable en un entorno doméstico utilizando una webcam estándar de bajo coste.</a:t>
            </a:r>
          </a:p>
          <a:p>
            <a:pPr algn="just">
              <a:lnSpc>
                <a:spcPts val="37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145617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2212414" cy="862308"/>
            <a:chOff x="0" y="0"/>
            <a:chExt cx="3216438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6438" cy="227110"/>
            </a:xfrm>
            <a:custGeom>
              <a:avLst/>
              <a:gdLst/>
              <a:ahLst/>
              <a:cxnLst/>
              <a:rect r="r" b="b" t="t" l="l"/>
              <a:pathLst>
                <a:path h="227110" w="3216438">
                  <a:moveTo>
                    <a:pt x="35501" y="0"/>
                  </a:moveTo>
                  <a:lnTo>
                    <a:pt x="3180938" y="0"/>
                  </a:lnTo>
                  <a:cubicBezTo>
                    <a:pt x="3190353" y="0"/>
                    <a:pt x="3199383" y="3740"/>
                    <a:pt x="3206040" y="10398"/>
                  </a:cubicBezTo>
                  <a:cubicBezTo>
                    <a:pt x="3212698" y="17056"/>
                    <a:pt x="3216438" y="26085"/>
                    <a:pt x="3216438" y="35501"/>
                  </a:cubicBezTo>
                  <a:lnTo>
                    <a:pt x="3216438" y="191609"/>
                  </a:lnTo>
                  <a:cubicBezTo>
                    <a:pt x="3216438" y="211216"/>
                    <a:pt x="3200544" y="227110"/>
                    <a:pt x="3180938" y="227110"/>
                  </a:cubicBezTo>
                  <a:lnTo>
                    <a:pt x="35501" y="227110"/>
                  </a:lnTo>
                  <a:cubicBezTo>
                    <a:pt x="26085" y="227110"/>
                    <a:pt x="17056" y="223370"/>
                    <a:pt x="10398" y="216712"/>
                  </a:cubicBezTo>
                  <a:cubicBezTo>
                    <a:pt x="3740" y="210055"/>
                    <a:pt x="0" y="201025"/>
                    <a:pt x="0" y="191609"/>
                  </a:cubicBezTo>
                  <a:lnTo>
                    <a:pt x="0" y="35501"/>
                  </a:lnTo>
                  <a:cubicBezTo>
                    <a:pt x="0" y="26085"/>
                    <a:pt x="3740" y="17056"/>
                    <a:pt x="10398" y="10398"/>
                  </a:cubicBezTo>
                  <a:cubicBezTo>
                    <a:pt x="17056" y="3740"/>
                    <a:pt x="26085" y="0"/>
                    <a:pt x="35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16438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345542" cy="1432221"/>
            <a:chOff x="0" y="0"/>
            <a:chExt cx="2198003" cy="377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377211"/>
            </a:xfrm>
            <a:custGeom>
              <a:avLst/>
              <a:gdLst/>
              <a:ahLst/>
              <a:cxnLst/>
              <a:rect r="r" b="b" t="t" l="l"/>
              <a:pathLst>
                <a:path h="377211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325261"/>
                  </a:lnTo>
                  <a:cubicBezTo>
                    <a:pt x="2198003" y="353952"/>
                    <a:pt x="2174744" y="377211"/>
                    <a:pt x="2146053" y="377211"/>
                  </a:cubicBezTo>
                  <a:lnTo>
                    <a:pt x="51950" y="377211"/>
                  </a:lnTo>
                  <a:cubicBezTo>
                    <a:pt x="38172" y="377211"/>
                    <a:pt x="24958" y="371737"/>
                    <a:pt x="15216" y="361995"/>
                  </a:cubicBezTo>
                  <a:cubicBezTo>
                    <a:pt x="5473" y="352252"/>
                    <a:pt x="0" y="339039"/>
                    <a:pt x="0" y="325261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443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40713" y="4495678"/>
            <a:ext cx="9897161" cy="4983677"/>
          </a:xfrm>
          <a:custGeom>
            <a:avLst/>
            <a:gdLst/>
            <a:ahLst/>
            <a:cxnLst/>
            <a:rect r="r" b="b" t="t" l="l"/>
            <a:pathLst>
              <a:path h="4983677" w="9897161">
                <a:moveTo>
                  <a:pt x="0" y="0"/>
                </a:moveTo>
                <a:lnTo>
                  <a:pt x="9897162" y="0"/>
                </a:lnTo>
                <a:lnTo>
                  <a:pt x="9897162" y="4983677"/>
                </a:lnTo>
                <a:lnTo>
                  <a:pt x="0" y="4983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998" y="5440036"/>
            <a:ext cx="4768817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Entorno iluminado y folio torcido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12059987" cy="862308"/>
            <a:chOff x="0" y="0"/>
            <a:chExt cx="3176293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6293" cy="227110"/>
            </a:xfrm>
            <a:custGeom>
              <a:avLst/>
              <a:gdLst/>
              <a:ahLst/>
              <a:cxnLst/>
              <a:rect r="r" b="b" t="t" l="l"/>
              <a:pathLst>
                <a:path h="227110" w="3176293">
                  <a:moveTo>
                    <a:pt x="35949" y="0"/>
                  </a:moveTo>
                  <a:lnTo>
                    <a:pt x="3140344" y="0"/>
                  </a:lnTo>
                  <a:cubicBezTo>
                    <a:pt x="3149878" y="0"/>
                    <a:pt x="3159022" y="3787"/>
                    <a:pt x="3165764" y="10529"/>
                  </a:cubicBezTo>
                  <a:cubicBezTo>
                    <a:pt x="3172505" y="17271"/>
                    <a:pt x="3176293" y="26415"/>
                    <a:pt x="3176293" y="35949"/>
                  </a:cubicBezTo>
                  <a:lnTo>
                    <a:pt x="3176293" y="191161"/>
                  </a:lnTo>
                  <a:cubicBezTo>
                    <a:pt x="3176293" y="211015"/>
                    <a:pt x="3160198" y="227110"/>
                    <a:pt x="3140344" y="227110"/>
                  </a:cubicBezTo>
                  <a:lnTo>
                    <a:pt x="35949" y="227110"/>
                  </a:lnTo>
                  <a:cubicBezTo>
                    <a:pt x="26415" y="227110"/>
                    <a:pt x="17271" y="223323"/>
                    <a:pt x="10529" y="216581"/>
                  </a:cubicBezTo>
                  <a:cubicBezTo>
                    <a:pt x="3787" y="209839"/>
                    <a:pt x="0" y="200695"/>
                    <a:pt x="0" y="191161"/>
                  </a:cubicBezTo>
                  <a:lnTo>
                    <a:pt x="0" y="35949"/>
                  </a:lnTo>
                  <a:cubicBezTo>
                    <a:pt x="0" y="26415"/>
                    <a:pt x="3787" y="17271"/>
                    <a:pt x="10529" y="10529"/>
                  </a:cubicBezTo>
                  <a:cubicBezTo>
                    <a:pt x="17271" y="3787"/>
                    <a:pt x="26415" y="0"/>
                    <a:pt x="359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76293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345542" cy="1432221"/>
            <a:chOff x="0" y="0"/>
            <a:chExt cx="2198003" cy="377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377211"/>
            </a:xfrm>
            <a:custGeom>
              <a:avLst/>
              <a:gdLst/>
              <a:ahLst/>
              <a:cxnLst/>
              <a:rect r="r" b="b" t="t" l="l"/>
              <a:pathLst>
                <a:path h="377211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325261"/>
                  </a:lnTo>
                  <a:cubicBezTo>
                    <a:pt x="2198003" y="353952"/>
                    <a:pt x="2174744" y="377211"/>
                    <a:pt x="2146053" y="377211"/>
                  </a:cubicBezTo>
                  <a:lnTo>
                    <a:pt x="51950" y="377211"/>
                  </a:lnTo>
                  <a:cubicBezTo>
                    <a:pt x="38172" y="377211"/>
                    <a:pt x="24958" y="371737"/>
                    <a:pt x="15216" y="361995"/>
                  </a:cubicBezTo>
                  <a:cubicBezTo>
                    <a:pt x="5473" y="352252"/>
                    <a:pt x="0" y="339039"/>
                    <a:pt x="0" y="325261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443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40139" y="4495678"/>
            <a:ext cx="9901546" cy="4927420"/>
          </a:xfrm>
          <a:custGeom>
            <a:avLst/>
            <a:gdLst/>
            <a:ahLst/>
            <a:cxnLst/>
            <a:rect r="r" b="b" t="t" l="l"/>
            <a:pathLst>
              <a:path h="4927420" w="9901546">
                <a:moveTo>
                  <a:pt x="0" y="0"/>
                </a:moveTo>
                <a:lnTo>
                  <a:pt x="9901546" y="0"/>
                </a:lnTo>
                <a:lnTo>
                  <a:pt x="9901546" y="4927420"/>
                </a:lnTo>
                <a:lnTo>
                  <a:pt x="0" y="4927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998" y="5440036"/>
            <a:ext cx="4768817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Entorno iluminado y folio recto. 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1847620"/>
            <a:ext cx="12212414" cy="862308"/>
            <a:chOff x="0" y="0"/>
            <a:chExt cx="3216438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6438" cy="227110"/>
            </a:xfrm>
            <a:custGeom>
              <a:avLst/>
              <a:gdLst/>
              <a:ahLst/>
              <a:cxnLst/>
              <a:rect r="r" b="b" t="t" l="l"/>
              <a:pathLst>
                <a:path h="227110" w="3216438">
                  <a:moveTo>
                    <a:pt x="35501" y="0"/>
                  </a:moveTo>
                  <a:lnTo>
                    <a:pt x="3180938" y="0"/>
                  </a:lnTo>
                  <a:cubicBezTo>
                    <a:pt x="3190353" y="0"/>
                    <a:pt x="3199383" y="3740"/>
                    <a:pt x="3206040" y="10398"/>
                  </a:cubicBezTo>
                  <a:cubicBezTo>
                    <a:pt x="3212698" y="17056"/>
                    <a:pt x="3216438" y="26085"/>
                    <a:pt x="3216438" y="35501"/>
                  </a:cubicBezTo>
                  <a:lnTo>
                    <a:pt x="3216438" y="191609"/>
                  </a:lnTo>
                  <a:cubicBezTo>
                    <a:pt x="3216438" y="211216"/>
                    <a:pt x="3200544" y="227110"/>
                    <a:pt x="3180938" y="227110"/>
                  </a:cubicBezTo>
                  <a:lnTo>
                    <a:pt x="35501" y="227110"/>
                  </a:lnTo>
                  <a:cubicBezTo>
                    <a:pt x="26085" y="227110"/>
                    <a:pt x="17056" y="223370"/>
                    <a:pt x="10398" y="216712"/>
                  </a:cubicBezTo>
                  <a:cubicBezTo>
                    <a:pt x="3740" y="210055"/>
                    <a:pt x="0" y="201025"/>
                    <a:pt x="0" y="191609"/>
                  </a:cubicBezTo>
                  <a:lnTo>
                    <a:pt x="0" y="35501"/>
                  </a:lnTo>
                  <a:cubicBezTo>
                    <a:pt x="0" y="26085"/>
                    <a:pt x="3740" y="17056"/>
                    <a:pt x="10398" y="10398"/>
                  </a:cubicBezTo>
                  <a:cubicBezTo>
                    <a:pt x="17056" y="3740"/>
                    <a:pt x="26085" y="0"/>
                    <a:pt x="35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16438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345542" cy="1432221"/>
            <a:chOff x="0" y="0"/>
            <a:chExt cx="2198003" cy="377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8003" cy="377211"/>
            </a:xfrm>
            <a:custGeom>
              <a:avLst/>
              <a:gdLst/>
              <a:ahLst/>
              <a:cxnLst/>
              <a:rect r="r" b="b" t="t" l="l"/>
              <a:pathLst>
                <a:path h="377211" w="2198003">
                  <a:moveTo>
                    <a:pt x="51950" y="0"/>
                  </a:moveTo>
                  <a:lnTo>
                    <a:pt x="2146053" y="0"/>
                  </a:lnTo>
                  <a:cubicBezTo>
                    <a:pt x="2159831" y="0"/>
                    <a:pt x="2173045" y="5473"/>
                    <a:pt x="2182787" y="15216"/>
                  </a:cubicBezTo>
                  <a:cubicBezTo>
                    <a:pt x="2192530" y="24958"/>
                    <a:pt x="2198003" y="38172"/>
                    <a:pt x="2198003" y="51950"/>
                  </a:cubicBezTo>
                  <a:lnTo>
                    <a:pt x="2198003" y="325261"/>
                  </a:lnTo>
                  <a:cubicBezTo>
                    <a:pt x="2198003" y="353952"/>
                    <a:pt x="2174744" y="377211"/>
                    <a:pt x="2146053" y="377211"/>
                  </a:cubicBezTo>
                  <a:lnTo>
                    <a:pt x="51950" y="377211"/>
                  </a:lnTo>
                  <a:cubicBezTo>
                    <a:pt x="38172" y="377211"/>
                    <a:pt x="24958" y="371737"/>
                    <a:pt x="15216" y="361995"/>
                  </a:cubicBezTo>
                  <a:cubicBezTo>
                    <a:pt x="5473" y="352252"/>
                    <a:pt x="0" y="339039"/>
                    <a:pt x="0" y="325261"/>
                  </a:cubicBezTo>
                  <a:lnTo>
                    <a:pt x="0" y="51950"/>
                  </a:lnTo>
                  <a:cubicBezTo>
                    <a:pt x="0" y="38172"/>
                    <a:pt x="5473" y="24958"/>
                    <a:pt x="15216" y="15216"/>
                  </a:cubicBezTo>
                  <a:cubicBezTo>
                    <a:pt x="24958" y="5473"/>
                    <a:pt x="38172" y="0"/>
                    <a:pt x="519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8003" cy="443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44624" y="4676653"/>
            <a:ext cx="9914676" cy="5061825"/>
          </a:xfrm>
          <a:custGeom>
            <a:avLst/>
            <a:gdLst/>
            <a:ahLst/>
            <a:cxnLst/>
            <a:rect r="r" b="b" t="t" l="l"/>
            <a:pathLst>
              <a:path h="5061825" w="9914676">
                <a:moveTo>
                  <a:pt x="0" y="0"/>
                </a:moveTo>
                <a:lnTo>
                  <a:pt x="9914676" y="0"/>
                </a:lnTo>
                <a:lnTo>
                  <a:pt x="9914676" y="5061825"/>
                </a:lnTo>
                <a:lnTo>
                  <a:pt x="0" y="5061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4.2. Bloque 4: Validaci´on Final y Comparativa de Escenarios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0998" y="5440036"/>
            <a:ext cx="4768817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Entorno iluminado y postura correcta.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847620"/>
            <a:ext cx="9456800" cy="862308"/>
            <a:chOff x="0" y="0"/>
            <a:chExt cx="2490680" cy="22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0680" cy="227110"/>
            </a:xfrm>
            <a:custGeom>
              <a:avLst/>
              <a:gdLst/>
              <a:ahLst/>
              <a:cxnLst/>
              <a:rect r="r" b="b" t="t" l="l"/>
              <a:pathLst>
                <a:path h="227110" w="2490680">
                  <a:moveTo>
                    <a:pt x="45845" y="0"/>
                  </a:moveTo>
                  <a:lnTo>
                    <a:pt x="2444835" y="0"/>
                  </a:lnTo>
                  <a:cubicBezTo>
                    <a:pt x="2470154" y="0"/>
                    <a:pt x="2490680" y="20526"/>
                    <a:pt x="2490680" y="45845"/>
                  </a:cubicBezTo>
                  <a:lnTo>
                    <a:pt x="2490680" y="181265"/>
                  </a:lnTo>
                  <a:cubicBezTo>
                    <a:pt x="2490680" y="206585"/>
                    <a:pt x="2470154" y="227110"/>
                    <a:pt x="2444835" y="227110"/>
                  </a:cubicBezTo>
                  <a:lnTo>
                    <a:pt x="45845" y="227110"/>
                  </a:lnTo>
                  <a:cubicBezTo>
                    <a:pt x="20526" y="227110"/>
                    <a:pt x="0" y="206585"/>
                    <a:pt x="0" y="181265"/>
                  </a:cubicBezTo>
                  <a:lnTo>
                    <a:pt x="0" y="45845"/>
                  </a:lnTo>
                  <a:cubicBezTo>
                    <a:pt x="0" y="20526"/>
                    <a:pt x="20526" y="0"/>
                    <a:pt x="458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490680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25270" y="2045569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Validaci´on Externa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891461"/>
            <a:ext cx="16987657" cy="3919007"/>
            <a:chOff x="0" y="0"/>
            <a:chExt cx="4474115" cy="1032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74115" cy="1032166"/>
            </a:xfrm>
            <a:custGeom>
              <a:avLst/>
              <a:gdLst/>
              <a:ahLst/>
              <a:cxnLst/>
              <a:rect r="r" b="b" t="t" l="l"/>
              <a:pathLst>
                <a:path h="1032166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1006645"/>
                  </a:lnTo>
                  <a:cubicBezTo>
                    <a:pt x="4474115" y="1013414"/>
                    <a:pt x="4471426" y="1019905"/>
                    <a:pt x="4466640" y="1024691"/>
                  </a:cubicBezTo>
                  <a:cubicBezTo>
                    <a:pt x="4461854" y="1029478"/>
                    <a:pt x="4455363" y="1032166"/>
                    <a:pt x="4448594" y="1032166"/>
                  </a:cubicBezTo>
                  <a:lnTo>
                    <a:pt x="25521" y="1032166"/>
                  </a:lnTo>
                  <a:cubicBezTo>
                    <a:pt x="11426" y="1032166"/>
                    <a:pt x="0" y="1020740"/>
                    <a:pt x="0" y="1006645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474115" cy="109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7240" y="4093992"/>
            <a:ext cx="15822060" cy="331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00" indent="-315200" lvl="1">
              <a:lnSpc>
                <a:spcPts val="4409"/>
              </a:lnSpc>
              <a:buFont typeface="Arial"/>
              <a:buChar char="•"/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Referencia Real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Alturas reales de los miembros para el cálculo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error:</a:t>
            </a:r>
          </a:p>
          <a:p>
            <a:pPr algn="just">
              <a:lnSpc>
                <a:spcPts val="4409"/>
              </a:lnSpc>
            </a:pP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Yue Liu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168 cm 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Irene Led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Leonés Léon: 161 cm </a:t>
            </a:r>
          </a:p>
          <a:p>
            <a:pPr algn="just" marL="1260800" indent="-420267" lvl="2">
              <a:lnSpc>
                <a:spcPts val="4409"/>
              </a:lnSpc>
              <a:buFont typeface="Arial"/>
              <a:buChar char="⚬"/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Enrique Grijuela Muñoz: 178 cm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75" y="1847620"/>
            <a:ext cx="5157889" cy="862308"/>
            <a:chOff x="0" y="0"/>
            <a:chExt cx="1358456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8456" cy="227110"/>
            </a:xfrm>
            <a:custGeom>
              <a:avLst/>
              <a:gdLst/>
              <a:ahLst/>
              <a:cxnLst/>
              <a:rect r="r" b="b" t="t" l="l"/>
              <a:pathLst>
                <a:path h="227110" w="1358456">
                  <a:moveTo>
                    <a:pt x="84055" y="0"/>
                  </a:moveTo>
                  <a:lnTo>
                    <a:pt x="1274401" y="0"/>
                  </a:lnTo>
                  <a:cubicBezTo>
                    <a:pt x="1296694" y="0"/>
                    <a:pt x="1318074" y="8856"/>
                    <a:pt x="1333837" y="24619"/>
                  </a:cubicBezTo>
                  <a:cubicBezTo>
                    <a:pt x="1349601" y="40383"/>
                    <a:pt x="1358456" y="61762"/>
                    <a:pt x="1358456" y="84055"/>
                  </a:cubicBezTo>
                  <a:lnTo>
                    <a:pt x="1358456" y="143055"/>
                  </a:lnTo>
                  <a:cubicBezTo>
                    <a:pt x="1358456" y="165348"/>
                    <a:pt x="1349601" y="186727"/>
                    <a:pt x="1333837" y="202491"/>
                  </a:cubicBezTo>
                  <a:cubicBezTo>
                    <a:pt x="1318074" y="218254"/>
                    <a:pt x="1296694" y="227110"/>
                    <a:pt x="1274401" y="227110"/>
                  </a:cubicBezTo>
                  <a:lnTo>
                    <a:pt x="84055" y="227110"/>
                  </a:lnTo>
                  <a:cubicBezTo>
                    <a:pt x="61762" y="227110"/>
                    <a:pt x="40383" y="218254"/>
                    <a:pt x="24619" y="202491"/>
                  </a:cubicBezTo>
                  <a:cubicBezTo>
                    <a:pt x="8856" y="186727"/>
                    <a:pt x="0" y="165348"/>
                    <a:pt x="0" y="143055"/>
                  </a:cubicBezTo>
                  <a:lnTo>
                    <a:pt x="0" y="84055"/>
                  </a:lnTo>
                  <a:cubicBezTo>
                    <a:pt x="0" y="61762"/>
                    <a:pt x="8856" y="40383"/>
                    <a:pt x="24619" y="24619"/>
                  </a:cubicBezTo>
                  <a:cubicBezTo>
                    <a:pt x="40383" y="8856"/>
                    <a:pt x="61762" y="0"/>
                    <a:pt x="840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58456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548777" cy="1843212"/>
            <a:chOff x="0" y="0"/>
            <a:chExt cx="2251530" cy="485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1530" cy="485455"/>
            </a:xfrm>
            <a:custGeom>
              <a:avLst/>
              <a:gdLst/>
              <a:ahLst/>
              <a:cxnLst/>
              <a:rect r="r" b="b" t="t" l="l"/>
              <a:pathLst>
                <a:path h="485455" w="2251530">
                  <a:moveTo>
                    <a:pt x="50715" y="0"/>
                  </a:moveTo>
                  <a:lnTo>
                    <a:pt x="2200815" y="0"/>
                  </a:lnTo>
                  <a:cubicBezTo>
                    <a:pt x="2214266" y="0"/>
                    <a:pt x="2227165" y="5343"/>
                    <a:pt x="2236676" y="14854"/>
                  </a:cubicBezTo>
                  <a:cubicBezTo>
                    <a:pt x="2246187" y="24365"/>
                    <a:pt x="2251530" y="37264"/>
                    <a:pt x="2251530" y="50715"/>
                  </a:cubicBezTo>
                  <a:lnTo>
                    <a:pt x="2251530" y="434740"/>
                  </a:lnTo>
                  <a:cubicBezTo>
                    <a:pt x="2251530" y="448191"/>
                    <a:pt x="2246187" y="461090"/>
                    <a:pt x="2236676" y="470601"/>
                  </a:cubicBezTo>
                  <a:cubicBezTo>
                    <a:pt x="2227165" y="480112"/>
                    <a:pt x="2214266" y="485455"/>
                    <a:pt x="2200815" y="485455"/>
                  </a:cubicBezTo>
                  <a:lnTo>
                    <a:pt x="50715" y="485455"/>
                  </a:lnTo>
                  <a:cubicBezTo>
                    <a:pt x="22706" y="485455"/>
                    <a:pt x="0" y="462749"/>
                    <a:pt x="0" y="434740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251530" cy="55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48997" y="4676653"/>
            <a:ext cx="9910303" cy="4955152"/>
          </a:xfrm>
          <a:custGeom>
            <a:avLst/>
            <a:gdLst/>
            <a:ahLst/>
            <a:cxnLst/>
            <a:rect r="r" b="b" t="t" l="l"/>
            <a:pathLst>
              <a:path h="4955152" w="9910303">
                <a:moveTo>
                  <a:pt x="0" y="0"/>
                </a:moveTo>
                <a:lnTo>
                  <a:pt x="9910303" y="0"/>
                </a:lnTo>
                <a:lnTo>
                  <a:pt x="9910303" y="4955151"/>
                </a:lnTo>
                <a:lnTo>
                  <a:pt x="0" y="495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Validaci´on Externa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347125"/>
            <a:ext cx="5148364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Yue: Altura calculada sin ningún error de aproximación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620"/>
            <a:ext cx="5148364" cy="862308"/>
            <a:chOff x="0" y="0"/>
            <a:chExt cx="1355948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5948" cy="227110"/>
            </a:xfrm>
            <a:custGeom>
              <a:avLst/>
              <a:gdLst/>
              <a:ahLst/>
              <a:cxnLst/>
              <a:rect r="r" b="b" t="t" l="l"/>
              <a:pathLst>
                <a:path h="227110" w="1355948">
                  <a:moveTo>
                    <a:pt x="84211" y="0"/>
                  </a:moveTo>
                  <a:lnTo>
                    <a:pt x="1271737" y="0"/>
                  </a:lnTo>
                  <a:cubicBezTo>
                    <a:pt x="1294071" y="0"/>
                    <a:pt x="1315491" y="8872"/>
                    <a:pt x="1331283" y="24665"/>
                  </a:cubicBezTo>
                  <a:cubicBezTo>
                    <a:pt x="1347076" y="40457"/>
                    <a:pt x="1355948" y="61877"/>
                    <a:pt x="1355948" y="84211"/>
                  </a:cubicBezTo>
                  <a:lnTo>
                    <a:pt x="1355948" y="142899"/>
                  </a:lnTo>
                  <a:cubicBezTo>
                    <a:pt x="1355948" y="165233"/>
                    <a:pt x="1347076" y="186653"/>
                    <a:pt x="1331283" y="202445"/>
                  </a:cubicBezTo>
                  <a:cubicBezTo>
                    <a:pt x="1315491" y="218238"/>
                    <a:pt x="1294071" y="227110"/>
                    <a:pt x="1271737" y="227110"/>
                  </a:cubicBezTo>
                  <a:lnTo>
                    <a:pt x="84211" y="227110"/>
                  </a:lnTo>
                  <a:cubicBezTo>
                    <a:pt x="61877" y="227110"/>
                    <a:pt x="40457" y="218238"/>
                    <a:pt x="24665" y="202445"/>
                  </a:cubicBezTo>
                  <a:cubicBezTo>
                    <a:pt x="8872" y="186653"/>
                    <a:pt x="0" y="165233"/>
                    <a:pt x="0" y="142899"/>
                  </a:cubicBezTo>
                  <a:lnTo>
                    <a:pt x="0" y="84211"/>
                  </a:lnTo>
                  <a:cubicBezTo>
                    <a:pt x="0" y="61877"/>
                    <a:pt x="8872" y="40457"/>
                    <a:pt x="24665" y="24665"/>
                  </a:cubicBezTo>
                  <a:cubicBezTo>
                    <a:pt x="40457" y="8872"/>
                    <a:pt x="61877" y="0"/>
                    <a:pt x="842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55948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548777" cy="1843212"/>
            <a:chOff x="0" y="0"/>
            <a:chExt cx="2251530" cy="485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1530" cy="485455"/>
            </a:xfrm>
            <a:custGeom>
              <a:avLst/>
              <a:gdLst/>
              <a:ahLst/>
              <a:cxnLst/>
              <a:rect r="r" b="b" t="t" l="l"/>
              <a:pathLst>
                <a:path h="485455" w="2251530">
                  <a:moveTo>
                    <a:pt x="50715" y="0"/>
                  </a:moveTo>
                  <a:lnTo>
                    <a:pt x="2200815" y="0"/>
                  </a:lnTo>
                  <a:cubicBezTo>
                    <a:pt x="2214266" y="0"/>
                    <a:pt x="2227165" y="5343"/>
                    <a:pt x="2236676" y="14854"/>
                  </a:cubicBezTo>
                  <a:cubicBezTo>
                    <a:pt x="2246187" y="24365"/>
                    <a:pt x="2251530" y="37264"/>
                    <a:pt x="2251530" y="50715"/>
                  </a:cubicBezTo>
                  <a:lnTo>
                    <a:pt x="2251530" y="434740"/>
                  </a:lnTo>
                  <a:cubicBezTo>
                    <a:pt x="2251530" y="448191"/>
                    <a:pt x="2246187" y="461090"/>
                    <a:pt x="2236676" y="470601"/>
                  </a:cubicBezTo>
                  <a:cubicBezTo>
                    <a:pt x="2227165" y="480112"/>
                    <a:pt x="2214266" y="485455"/>
                    <a:pt x="2200815" y="485455"/>
                  </a:cubicBezTo>
                  <a:lnTo>
                    <a:pt x="50715" y="485455"/>
                  </a:lnTo>
                  <a:cubicBezTo>
                    <a:pt x="22706" y="485455"/>
                    <a:pt x="0" y="462749"/>
                    <a:pt x="0" y="434740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251530" cy="55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53373" y="4590341"/>
            <a:ext cx="9905927" cy="5127774"/>
          </a:xfrm>
          <a:custGeom>
            <a:avLst/>
            <a:gdLst/>
            <a:ahLst/>
            <a:cxnLst/>
            <a:rect r="r" b="b" t="t" l="l"/>
            <a:pathLst>
              <a:path h="5127774" w="9905927">
                <a:moveTo>
                  <a:pt x="0" y="0"/>
                </a:moveTo>
                <a:lnTo>
                  <a:pt x="9905927" y="0"/>
                </a:lnTo>
                <a:lnTo>
                  <a:pt x="9905927" y="5127774"/>
                </a:lnTo>
                <a:lnTo>
                  <a:pt x="0" y="5127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Validaci´on Externa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347125"/>
            <a:ext cx="5148364" cy="165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Irene: Altura calculada sin ningún error presente.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600" y="1847620"/>
            <a:ext cx="5186464" cy="862308"/>
            <a:chOff x="0" y="0"/>
            <a:chExt cx="1365982" cy="227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5982" cy="227110"/>
            </a:xfrm>
            <a:custGeom>
              <a:avLst/>
              <a:gdLst/>
              <a:ahLst/>
              <a:cxnLst/>
              <a:rect r="r" b="b" t="t" l="l"/>
              <a:pathLst>
                <a:path h="227110" w="1365982">
                  <a:moveTo>
                    <a:pt x="83592" y="0"/>
                  </a:moveTo>
                  <a:lnTo>
                    <a:pt x="1282390" y="0"/>
                  </a:lnTo>
                  <a:cubicBezTo>
                    <a:pt x="1328557" y="0"/>
                    <a:pt x="1365982" y="37425"/>
                    <a:pt x="1365982" y="83592"/>
                  </a:cubicBezTo>
                  <a:lnTo>
                    <a:pt x="1365982" y="143518"/>
                  </a:lnTo>
                  <a:cubicBezTo>
                    <a:pt x="1365982" y="189685"/>
                    <a:pt x="1328557" y="227110"/>
                    <a:pt x="1282390" y="227110"/>
                  </a:cubicBezTo>
                  <a:lnTo>
                    <a:pt x="83592" y="227110"/>
                  </a:lnTo>
                  <a:cubicBezTo>
                    <a:pt x="37425" y="227110"/>
                    <a:pt x="0" y="189685"/>
                    <a:pt x="0" y="143518"/>
                  </a:cubicBezTo>
                  <a:lnTo>
                    <a:pt x="0" y="83592"/>
                  </a:lnTo>
                  <a:cubicBezTo>
                    <a:pt x="0" y="37425"/>
                    <a:pt x="37425" y="0"/>
                    <a:pt x="835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65982" cy="293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42919"/>
            <a:ext cx="16987657" cy="924133"/>
            <a:chOff x="0" y="0"/>
            <a:chExt cx="4474115" cy="243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4115" cy="243393"/>
            </a:xfrm>
            <a:custGeom>
              <a:avLst/>
              <a:gdLst/>
              <a:ahLst/>
              <a:cxnLst/>
              <a:rect r="r" b="b" t="t" l="l"/>
              <a:pathLst>
                <a:path h="243393" w="4474115">
                  <a:moveTo>
                    <a:pt x="25521" y="0"/>
                  </a:moveTo>
                  <a:lnTo>
                    <a:pt x="4448594" y="0"/>
                  </a:lnTo>
                  <a:cubicBezTo>
                    <a:pt x="4462689" y="0"/>
                    <a:pt x="4474115" y="11426"/>
                    <a:pt x="4474115" y="25521"/>
                  </a:cubicBezTo>
                  <a:lnTo>
                    <a:pt x="4474115" y="217872"/>
                  </a:lnTo>
                  <a:cubicBezTo>
                    <a:pt x="4474115" y="224640"/>
                    <a:pt x="4471426" y="231132"/>
                    <a:pt x="4466640" y="235918"/>
                  </a:cubicBezTo>
                  <a:cubicBezTo>
                    <a:pt x="4461854" y="240704"/>
                    <a:pt x="4455363" y="243393"/>
                    <a:pt x="4448594" y="243393"/>
                  </a:cubicBezTo>
                  <a:lnTo>
                    <a:pt x="25521" y="243393"/>
                  </a:lnTo>
                  <a:cubicBezTo>
                    <a:pt x="11426" y="243393"/>
                    <a:pt x="0" y="231967"/>
                    <a:pt x="0" y="217872"/>
                  </a:cubicBezTo>
                  <a:lnTo>
                    <a:pt x="0" y="25521"/>
                  </a:lnTo>
                  <a:cubicBezTo>
                    <a:pt x="0" y="18753"/>
                    <a:pt x="2689" y="12261"/>
                    <a:pt x="7475" y="7475"/>
                  </a:cubicBezTo>
                  <a:cubicBezTo>
                    <a:pt x="12261" y="2689"/>
                    <a:pt x="18753" y="0"/>
                    <a:pt x="255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474115" cy="31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834562" y="5311017"/>
            <a:ext cx="8548777" cy="1843212"/>
            <a:chOff x="0" y="0"/>
            <a:chExt cx="2251530" cy="485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1530" cy="485455"/>
            </a:xfrm>
            <a:custGeom>
              <a:avLst/>
              <a:gdLst/>
              <a:ahLst/>
              <a:cxnLst/>
              <a:rect r="r" b="b" t="t" l="l"/>
              <a:pathLst>
                <a:path h="485455" w="2251530">
                  <a:moveTo>
                    <a:pt x="50715" y="0"/>
                  </a:moveTo>
                  <a:lnTo>
                    <a:pt x="2200815" y="0"/>
                  </a:lnTo>
                  <a:cubicBezTo>
                    <a:pt x="2214266" y="0"/>
                    <a:pt x="2227165" y="5343"/>
                    <a:pt x="2236676" y="14854"/>
                  </a:cubicBezTo>
                  <a:cubicBezTo>
                    <a:pt x="2246187" y="24365"/>
                    <a:pt x="2251530" y="37264"/>
                    <a:pt x="2251530" y="50715"/>
                  </a:cubicBezTo>
                  <a:lnTo>
                    <a:pt x="2251530" y="434740"/>
                  </a:lnTo>
                  <a:cubicBezTo>
                    <a:pt x="2251530" y="448191"/>
                    <a:pt x="2246187" y="461090"/>
                    <a:pt x="2236676" y="470601"/>
                  </a:cubicBezTo>
                  <a:cubicBezTo>
                    <a:pt x="2227165" y="480112"/>
                    <a:pt x="2214266" y="485455"/>
                    <a:pt x="2200815" y="485455"/>
                  </a:cubicBezTo>
                  <a:lnTo>
                    <a:pt x="50715" y="485455"/>
                  </a:lnTo>
                  <a:cubicBezTo>
                    <a:pt x="22706" y="485455"/>
                    <a:pt x="0" y="462749"/>
                    <a:pt x="0" y="434740"/>
                  </a:cubicBezTo>
                  <a:lnTo>
                    <a:pt x="0" y="50715"/>
                  </a:lnTo>
                  <a:cubicBezTo>
                    <a:pt x="0" y="22706"/>
                    <a:pt x="22706" y="0"/>
                    <a:pt x="507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251530" cy="55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53373" y="4495678"/>
            <a:ext cx="9905927" cy="5057850"/>
          </a:xfrm>
          <a:custGeom>
            <a:avLst/>
            <a:gdLst/>
            <a:ahLst/>
            <a:cxnLst/>
            <a:rect r="r" b="b" t="t" l="l"/>
            <a:pathLst>
              <a:path h="5057850" w="9905927">
                <a:moveTo>
                  <a:pt x="0" y="0"/>
                </a:moveTo>
                <a:lnTo>
                  <a:pt x="9905927" y="0"/>
                </a:lnTo>
                <a:lnTo>
                  <a:pt x="9905927" y="5057849"/>
                </a:lnTo>
                <a:lnTo>
                  <a:pt x="0" y="5057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6871" y="637892"/>
            <a:ext cx="297173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77977" y="703932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5270" y="2045569"/>
            <a:ext cx="14877707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Validaci´on Externa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240" y="3271939"/>
            <a:ext cx="15822060" cy="55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b="true" sz="2919" spc="2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Local y fecha: 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Aula de clase A2.10, 03 de diciembre</a:t>
            </a: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623350"/>
            <a:ext cx="5148364" cy="110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9"/>
              </a:lnSpc>
            </a:pPr>
            <a:r>
              <a:rPr lang="en-US" sz="2919" spc="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Enrique: Presenta un error de 1 - 2 cms 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539240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44265" y="4737705"/>
            <a:ext cx="10112081" cy="114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CONCLUSIÓN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2309" y="2045284"/>
            <a:ext cx="7863892" cy="664644"/>
            <a:chOff x="0" y="0"/>
            <a:chExt cx="2071148" cy="175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1149" cy="175050"/>
            </a:xfrm>
            <a:custGeom>
              <a:avLst/>
              <a:gdLst/>
              <a:ahLst/>
              <a:cxnLst/>
              <a:rect r="r" b="b" t="t" l="l"/>
              <a:pathLst>
                <a:path h="175050" w="2071149">
                  <a:moveTo>
                    <a:pt x="55131" y="0"/>
                  </a:moveTo>
                  <a:lnTo>
                    <a:pt x="2016017" y="0"/>
                  </a:lnTo>
                  <a:cubicBezTo>
                    <a:pt x="2030639" y="0"/>
                    <a:pt x="2044662" y="5808"/>
                    <a:pt x="2055001" y="16148"/>
                  </a:cubicBezTo>
                  <a:cubicBezTo>
                    <a:pt x="2065340" y="26487"/>
                    <a:pt x="2071149" y="40510"/>
                    <a:pt x="2071149" y="55131"/>
                  </a:cubicBezTo>
                  <a:lnTo>
                    <a:pt x="2071149" y="119919"/>
                  </a:lnTo>
                  <a:cubicBezTo>
                    <a:pt x="2071149" y="134541"/>
                    <a:pt x="2065340" y="148564"/>
                    <a:pt x="2055001" y="158903"/>
                  </a:cubicBezTo>
                  <a:cubicBezTo>
                    <a:pt x="2044662" y="169242"/>
                    <a:pt x="2030639" y="175050"/>
                    <a:pt x="2016017" y="175050"/>
                  </a:cubicBezTo>
                  <a:lnTo>
                    <a:pt x="55131" y="175050"/>
                  </a:lnTo>
                  <a:cubicBezTo>
                    <a:pt x="40510" y="175050"/>
                    <a:pt x="26487" y="169242"/>
                    <a:pt x="16148" y="158903"/>
                  </a:cubicBezTo>
                  <a:cubicBezTo>
                    <a:pt x="5808" y="148564"/>
                    <a:pt x="0" y="134541"/>
                    <a:pt x="0" y="119919"/>
                  </a:cubicBezTo>
                  <a:lnTo>
                    <a:pt x="0" y="55131"/>
                  </a:lnTo>
                  <a:cubicBezTo>
                    <a:pt x="0" y="40510"/>
                    <a:pt x="5808" y="26487"/>
                    <a:pt x="16148" y="16148"/>
                  </a:cubicBezTo>
                  <a:cubicBezTo>
                    <a:pt x="26487" y="5808"/>
                    <a:pt x="40510" y="0"/>
                    <a:pt x="551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71148" cy="241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5206" y="675675"/>
            <a:ext cx="28665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39340" y="675675"/>
            <a:ext cx="403264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9085" y="675675"/>
            <a:ext cx="297016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7751" y="675709"/>
            <a:ext cx="297173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8327" y="4273048"/>
            <a:ext cx="7911030" cy="31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10" indent="-304405" lvl="1">
              <a:lnSpc>
                <a:spcPts val="4258"/>
              </a:lnSpc>
              <a:buFont typeface="Arial"/>
              <a:buChar char="•"/>
            </a:pP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Viabilidad del Sistema</a:t>
            </a:r>
          </a:p>
          <a:p>
            <a:pPr algn="just">
              <a:lnSpc>
                <a:spcPts val="4258"/>
              </a:lnSpc>
            </a:pPr>
          </a:p>
          <a:p>
            <a:pPr algn="just" marL="608810" indent="-304405" lvl="1">
              <a:lnSpc>
                <a:spcPts val="4258"/>
              </a:lnSpc>
              <a:buFont typeface="Arial"/>
              <a:buChar char="•"/>
            </a:pP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 de Escala</a:t>
            </a:r>
          </a:p>
          <a:p>
            <a:pPr algn="just">
              <a:lnSpc>
                <a:spcPts val="4258"/>
              </a:lnSpc>
            </a:pPr>
          </a:p>
          <a:p>
            <a:pPr algn="just" marL="608810" indent="-304405" lvl="1">
              <a:lnSpc>
                <a:spcPts val="4258"/>
              </a:lnSpc>
              <a:buFont typeface="Arial"/>
              <a:buChar char="•"/>
            </a:pP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Decisiones de Diseño Robustas</a:t>
            </a:r>
          </a:p>
          <a:p>
            <a:pPr algn="just">
              <a:lnSpc>
                <a:spcPts val="395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810875" y="609634"/>
            <a:ext cx="2636455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595" y="2144401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Éxitos de la Implementación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60604" y="2045284"/>
            <a:ext cx="8867273" cy="664644"/>
            <a:chOff x="0" y="0"/>
            <a:chExt cx="2335413" cy="175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35413" cy="175050"/>
            </a:xfrm>
            <a:custGeom>
              <a:avLst/>
              <a:gdLst/>
              <a:ahLst/>
              <a:cxnLst/>
              <a:rect r="r" b="b" t="t" l="l"/>
              <a:pathLst>
                <a:path h="175050" w="2335413">
                  <a:moveTo>
                    <a:pt x="48893" y="0"/>
                  </a:moveTo>
                  <a:lnTo>
                    <a:pt x="2286521" y="0"/>
                  </a:lnTo>
                  <a:cubicBezTo>
                    <a:pt x="2313523" y="0"/>
                    <a:pt x="2335413" y="21890"/>
                    <a:pt x="2335413" y="48893"/>
                  </a:cubicBezTo>
                  <a:lnTo>
                    <a:pt x="2335413" y="126157"/>
                  </a:lnTo>
                  <a:cubicBezTo>
                    <a:pt x="2335413" y="153160"/>
                    <a:pt x="2313523" y="175050"/>
                    <a:pt x="2286521" y="175050"/>
                  </a:cubicBezTo>
                  <a:lnTo>
                    <a:pt x="48893" y="175050"/>
                  </a:lnTo>
                  <a:cubicBezTo>
                    <a:pt x="21890" y="175050"/>
                    <a:pt x="0" y="153160"/>
                    <a:pt x="0" y="126157"/>
                  </a:cubicBezTo>
                  <a:lnTo>
                    <a:pt x="0" y="48893"/>
                  </a:lnTo>
                  <a:cubicBezTo>
                    <a:pt x="0" y="21890"/>
                    <a:pt x="21890" y="0"/>
                    <a:pt x="488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335413" cy="241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60604" y="2144401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Limitaciones Críticas Encontradas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49085" y="4273048"/>
            <a:ext cx="7911030" cy="31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810" indent="-304405" lvl="1">
              <a:lnSpc>
                <a:spcPts val="4258"/>
              </a:lnSpc>
              <a:buFont typeface="Arial"/>
              <a:buChar char="•"/>
            </a:pP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Errores de Profundidad (Depth Error)</a:t>
            </a:r>
          </a:p>
          <a:p>
            <a:pPr algn="just">
              <a:lnSpc>
                <a:spcPts val="4258"/>
              </a:lnSpc>
            </a:pPr>
          </a:p>
          <a:p>
            <a:pPr algn="just" marL="608810" indent="-304405" lvl="1">
              <a:lnSpc>
                <a:spcPts val="4258"/>
              </a:lnSpc>
              <a:buFont typeface="Arial"/>
              <a:buChar char="•"/>
            </a:pP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</a:t>
            </a:r>
            <a:r>
              <a:rPr lang="en-US" b="true" sz="2819" spc="2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uficiencia del Modelo 2D:</a:t>
            </a:r>
          </a:p>
          <a:p>
            <a:pPr algn="just">
              <a:lnSpc>
                <a:spcPts val="4258"/>
              </a:lnSpc>
            </a:pPr>
          </a:p>
          <a:p>
            <a:pPr algn="just">
              <a:lnSpc>
                <a:spcPts val="3956"/>
              </a:lnSpc>
            </a:pP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54412" y="3687473"/>
            <a:ext cx="12179177" cy="250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02"/>
              </a:lnSpc>
              <a:spcBef>
                <a:spcPct val="0"/>
              </a:spcBef>
            </a:pPr>
            <a:r>
              <a:rPr lang="en-US" b="true" sz="13787" spc="-62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¡Gracias!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81" y="1986280"/>
            <a:ext cx="16454257" cy="7467954"/>
            <a:chOff x="0" y="0"/>
            <a:chExt cx="433363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3631" cy="1966869"/>
            </a:xfrm>
            <a:custGeom>
              <a:avLst/>
              <a:gdLst/>
              <a:ahLst/>
              <a:cxnLst/>
              <a:rect r="r" b="b" t="t" l="l"/>
              <a:pathLst>
                <a:path h="1966869" w="4333631">
                  <a:moveTo>
                    <a:pt x="26349" y="0"/>
                  </a:moveTo>
                  <a:lnTo>
                    <a:pt x="4307282" y="0"/>
                  </a:lnTo>
                  <a:cubicBezTo>
                    <a:pt x="4321835" y="0"/>
                    <a:pt x="4333631" y="11797"/>
                    <a:pt x="4333631" y="26349"/>
                  </a:cubicBezTo>
                  <a:lnTo>
                    <a:pt x="4333631" y="1940520"/>
                  </a:lnTo>
                  <a:cubicBezTo>
                    <a:pt x="4333631" y="1955072"/>
                    <a:pt x="4321835" y="1966869"/>
                    <a:pt x="4307282" y="1966869"/>
                  </a:cubicBezTo>
                  <a:lnTo>
                    <a:pt x="26349" y="1966869"/>
                  </a:lnTo>
                  <a:cubicBezTo>
                    <a:pt x="11797" y="1966869"/>
                    <a:pt x="0" y="1955072"/>
                    <a:pt x="0" y="1940520"/>
                  </a:cubicBezTo>
                  <a:lnTo>
                    <a:pt x="0" y="26349"/>
                  </a:lnTo>
                  <a:cubicBezTo>
                    <a:pt x="0" y="11797"/>
                    <a:pt x="11797" y="0"/>
                    <a:pt x="26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3363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2358" y="609634"/>
            <a:ext cx="2866510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7720" y="675675"/>
            <a:ext cx="35761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420" y="675675"/>
            <a:ext cx="2808236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1206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5420" y="3205962"/>
            <a:ext cx="14469579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</a:p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Solución </a:t>
            </a: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"Reference Object"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Para resolver la escala desconocida, el sistema introduce un objeto de dimensiones físicas conocidas en la misma escena que el sujeto.</a:t>
            </a:r>
          </a:p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 Práctica: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 utiliza un folio tamaño A4 ($210 X 297$ mm) como constante métrica para calcular la relación píxel/cm.</a:t>
            </a:r>
          </a:p>
          <a:p>
            <a:pPr algn="just">
              <a:lnSpc>
                <a:spcPts val="37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145617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667" y="309720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BIBLIOGRAFIA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667" y="971550"/>
            <a:ext cx="8532221" cy="90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GONZALEZ, R. C.; WOODS, R. E. Digital Image Processing. 4.ª ed. Pearson, 2018. (Capítulos 9 y 10).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CANNY, J. "A Computational Approach to Edge Detection". IEEE Transactions on Pattern Analysis and Machine Intelligence, vol. 8, n.º 6, 1986, pp. 679-698.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ULTRALYTICS. "Limiarización no Processamento de Imagens Explicada". Disponible en: https://www.ultralytics.com/pt/blog/thresholding-in-image-processing [Consulta: 26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KAIZOUDOU. "From RGB to Lab* color space". Disponible en: https://kaizoudou.com/from-rgb-to-lab-color-space/ [Consulta: 26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VISÃO COMPUTACIONAL. "Morfologia Matemática para Processamento de Imagens". Disponible en: https://visaocomputacional.com.br/morfologia-matematica-para-processamento-de-imagens/ [Consulta: 24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TIR (Universidad Federal de Pernambuco). "7. Morfologia Matemática". Disponible en: https://www.cin.ufpe.br/~tir/ComputacaoCientifica/7.Morfologia%20Matematica.pdf [Consulta: 24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971550"/>
            <a:ext cx="8957325" cy="90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PROGRAMAR FÁCIL. "Detector de bordes Canny, cómo contar objetos con OpenCV y Python". Disponible en: https://programarfacil.com/blog/vision-artificial/detector-de-bordes-canny-opencv/ [Consulta: 25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OPENCV. "Contour Features". Disponible en: https://docs.opencv.org/4.x/dd/d49/tutorial_py_contour_features.html [Consulta: 25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OPENCV. "Creating Bounding rotated boxes and ellipses for contours". Disponible en: https://docs.opencv.org/3.4/de/d62/tutorial_bounding_rotated_ellipses.html [Consulta: 25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HALL OF PRINT. A4 Paper Size Guide. Disponible en: https://www.hallofprint.com/a4-paper-size-guide [Consulta: 23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ORGANIZACIÓN INTERNACIONAL DE NORMALIZACIÓN (ISO). ISO 216:2007 Writing paper and certain classes of printed matter — Trimmed sizes — A and B series, and indication of machine direction. 2007.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STACKOVERFLOW. "What's the difference in results of cvBoundingRect and cvMinAreaRect?" Disponible en: https://stackoverflow.com/questions/69911364/whats-the-difference-in-results-of-cvboundingrect-and-cvminarearect [Consulta: 25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667" y="309720"/>
            <a:ext cx="9974655" cy="48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3319" spc="-14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BIBLIOGRAFIA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667" y="971550"/>
            <a:ext cx="8532221" cy="905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Jocher, G., Chaurasia, A., &amp; Qiu, J. (2023). YOLO by Ultralytics. Ultralytics.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ASKPYTHON. "3 Effective Methods for Applying Gaussian Filters to Images". AskPython [en línea]. [Consulta: 26 noviembre 2025]. Disponible en: https://www.askpython.com/python-modules/applying-gaussian-filters-to-images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RESEARCHGATE. "Figura 4: Supresión No Máxima a) Persona No. 1 b) Persona No. 2 y c) Persona No. 3". ResearchGate [en línea]. [Consulta: 26 noviembre 2025]. Disponible en: https://www.researchgate.net/figure/Figura-4-Supresion-No-Maxima-a-Persona-No-1-b-Persona-No-2-y-c-Persona-No-3_fig4_272181378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RESEARCHGATE. "Figura 5: Histéresis de Umbral a) Persona No. 1 b) Persona No. 2 y c) Persona No. 3". ResearchGate [en línea]. [Consulta: 26 noviembre 2025]. Disponible en: https://www.researchgate.net/figure/Figura-5-Histeresis-de-Umbral-a-Persona-No-1-b-Persona-No-2-y-c-Persona-No-3_fig5_272181378 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  <a:p>
            <a:pPr algn="just">
              <a:lnSpc>
                <a:spcPts val="2597"/>
              </a:lnSpc>
              <a:spcBef>
                <a:spcPct val="0"/>
              </a:spcBef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JISHUZHAN (KYLE). "OpenCV---minAreaRect". Jishuzhan [en línea]. 31 mayo 2025. Disponible en: </a:t>
            </a:r>
            <a:r>
              <a:rPr lang="en-US" sz="1719" spc="16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2" tooltip="https://jishuzhan.net/article/1928627775321190401"/>
              </a:rPr>
              <a:t>https://jishuzhan.net/article/1928627775321190401</a:t>
            </a: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[Consulta: 6 diciembre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181560"/>
            <a:ext cx="8957325" cy="646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97"/>
              </a:lnSpc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MATHWORKS. "imfill - Fill image regions and holes". MATLAB Documentation [en línea]. Disponible en: </a:t>
            </a:r>
            <a:r>
              <a:rPr lang="en-US" sz="1719" spc="16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3" tooltip="https://la.mathworks.com/help/images/ref/imfill.html"/>
              </a:rPr>
              <a:t>https://la.mathworks.com/help/images/ref/imfill.html</a:t>
            </a: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[Consulta: 5 diciembre 2025].</a:t>
            </a:r>
          </a:p>
          <a:p>
            <a:pPr algn="just">
              <a:lnSpc>
                <a:spcPts val="2597"/>
              </a:lnSpc>
            </a:pPr>
          </a:p>
          <a:p>
            <a:pPr algn="just">
              <a:lnSpc>
                <a:spcPts val="2597"/>
              </a:lnSpc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MATHWORKS. "Types of Morphological Operations - Morphological Dilation and Erosion". MATLAB &amp; Simulink Documentation [en línea]. Disponible en: </a:t>
            </a:r>
            <a:r>
              <a:rPr lang="en-US" sz="1719" spc="16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 tooltip="https://www.mathworks.com/help/images/morphological-dilation-and-erosion.html"/>
              </a:rPr>
              <a:t>https://www.mathworks.com/help/images/morphological-dilation-and-erosion.html</a:t>
            </a: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[Consulta: 2 diciembre 2025].</a:t>
            </a:r>
          </a:p>
          <a:p>
            <a:pPr algn="just">
              <a:lnSpc>
                <a:spcPts val="2597"/>
              </a:lnSpc>
            </a:pPr>
          </a:p>
          <a:p>
            <a:pPr algn="just">
              <a:lnSpc>
                <a:spcPts val="2597"/>
              </a:lnSpc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J3LLY-BEEN. YOLOv8-HumanDetection [software]. Versión 1.0. GitHub, 2024. Licencia GPL-3.0. Disponible en: </a:t>
            </a:r>
            <a:r>
              <a:rPr lang="en-US" sz="1719" spc="16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 tooltip="https://github.com/J3lly-Been/YOLOv8-HumanDetection"/>
              </a:rPr>
              <a:t>https://github.com/J3lly-Been/YOLOv8-HumanDetection</a:t>
            </a: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[Consulta: 5 diciembre 2025].</a:t>
            </a:r>
          </a:p>
          <a:p>
            <a:pPr algn="just">
              <a:lnSpc>
                <a:spcPts val="2597"/>
              </a:lnSpc>
            </a:pPr>
          </a:p>
          <a:p>
            <a:pPr algn="just">
              <a:lnSpc>
                <a:spcPts val="2597"/>
              </a:lnSpc>
            </a:pP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JUANJAVIER03. Human-Height-Detection-Using-Reference [software]. GitHub, 2024. Disponible en: </a:t>
            </a:r>
            <a:r>
              <a:rPr lang="en-US" sz="1719" spc="16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 tooltip="https://github.com/JuanJavier03/Human-Height-Detection-Using-Reference"/>
              </a:rPr>
              <a:t>https://github.com/JuanJavier03/Human-Height-Detection-Using-Reference</a:t>
            </a:r>
            <a:r>
              <a:rPr lang="en-US" sz="1719" spc="1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[Consulta: 25 de noviembre 2025].</a:t>
            </a:r>
          </a:p>
          <a:p>
            <a:pPr algn="just">
              <a:lnSpc>
                <a:spcPts val="25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081" y="1986280"/>
            <a:ext cx="16454257" cy="7467954"/>
            <a:chOff x="0" y="0"/>
            <a:chExt cx="433363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33631" cy="1966869"/>
            </a:xfrm>
            <a:custGeom>
              <a:avLst/>
              <a:gdLst/>
              <a:ahLst/>
              <a:cxnLst/>
              <a:rect r="r" b="b" t="t" l="l"/>
              <a:pathLst>
                <a:path h="1966869" w="4333631">
                  <a:moveTo>
                    <a:pt x="26349" y="0"/>
                  </a:moveTo>
                  <a:lnTo>
                    <a:pt x="4307282" y="0"/>
                  </a:lnTo>
                  <a:cubicBezTo>
                    <a:pt x="4321835" y="0"/>
                    <a:pt x="4333631" y="11797"/>
                    <a:pt x="4333631" y="26349"/>
                  </a:cubicBezTo>
                  <a:lnTo>
                    <a:pt x="4333631" y="1940520"/>
                  </a:lnTo>
                  <a:cubicBezTo>
                    <a:pt x="4333631" y="1955072"/>
                    <a:pt x="4321835" y="1966869"/>
                    <a:pt x="4307282" y="1966869"/>
                  </a:cubicBezTo>
                  <a:lnTo>
                    <a:pt x="26349" y="1966869"/>
                  </a:lnTo>
                  <a:cubicBezTo>
                    <a:pt x="11797" y="1966869"/>
                    <a:pt x="0" y="1955072"/>
                    <a:pt x="0" y="1940520"/>
                  </a:cubicBezTo>
                  <a:lnTo>
                    <a:pt x="0" y="26349"/>
                  </a:lnTo>
                  <a:cubicBezTo>
                    <a:pt x="0" y="11797"/>
                    <a:pt x="11797" y="0"/>
                    <a:pt x="263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3363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02358" y="609634"/>
            <a:ext cx="2866510" cy="47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11"/>
              </a:lnSpc>
              <a:spcBef>
                <a:spcPct val="0"/>
              </a:spcBef>
            </a:pPr>
            <a:r>
              <a:rPr lang="en-US" b="true" sz="26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57720" y="675675"/>
            <a:ext cx="35761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Planteamiento teorico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3420" y="675675"/>
            <a:ext cx="2808236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1206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5420" y="3531094"/>
            <a:ext cx="14469579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Implementación Práctica: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 utiliza un folio tamaño A4 ($210 X 297$ mm) como constante métrica para calcular la relación píxel/cm.</a:t>
            </a:r>
          </a:p>
          <a:p>
            <a:pPr algn="just">
              <a:lnSpc>
                <a:spcPts val="3774"/>
              </a:lnSpc>
            </a:pPr>
          </a:p>
          <a:p>
            <a:pPr algn="just" marL="539749" indent="-269875" lvl="1">
              <a:lnSpc>
                <a:spcPts val="3774"/>
              </a:lnSpc>
              <a:buFont typeface="Arial"/>
              <a:buChar char="•"/>
            </a:pPr>
            <a:r>
              <a:rPr lang="en-US" b="true" sz="2499" spc="23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Procesamiento:</a:t>
            </a:r>
            <a:r>
              <a:rPr lang="en-US" sz="2499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 algoritmo combina la detección del humano y del objeto para inferir la altura real mediante proporcionalidad directa, mitigando la necesidad de sensores de profundidad.</a:t>
            </a:r>
          </a:p>
          <a:p>
            <a:pPr algn="just">
              <a:lnSpc>
                <a:spcPts val="3774"/>
              </a:lnSpc>
            </a:pPr>
          </a:p>
          <a:p>
            <a:pPr algn="just">
              <a:lnSpc>
                <a:spcPts val="37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145617" y="675675"/>
            <a:ext cx="263645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3036" y="1539240"/>
            <a:ext cx="16703721" cy="8017267"/>
            <a:chOff x="0" y="0"/>
            <a:chExt cx="4399334" cy="2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9334" cy="2111544"/>
            </a:xfrm>
            <a:custGeom>
              <a:avLst/>
              <a:gdLst/>
              <a:ahLst/>
              <a:cxnLst/>
              <a:rect r="r" b="b" t="t" l="l"/>
              <a:pathLst>
                <a:path h="2111544" w="4399334">
                  <a:moveTo>
                    <a:pt x="25955" y="0"/>
                  </a:moveTo>
                  <a:lnTo>
                    <a:pt x="4373379" y="0"/>
                  </a:lnTo>
                  <a:cubicBezTo>
                    <a:pt x="4387713" y="0"/>
                    <a:pt x="4399334" y="11621"/>
                    <a:pt x="4399334" y="25955"/>
                  </a:cubicBezTo>
                  <a:lnTo>
                    <a:pt x="4399334" y="2085588"/>
                  </a:lnTo>
                  <a:cubicBezTo>
                    <a:pt x="4399334" y="2092472"/>
                    <a:pt x="4396599" y="2099074"/>
                    <a:pt x="4391732" y="2103942"/>
                  </a:cubicBezTo>
                  <a:cubicBezTo>
                    <a:pt x="4386864" y="2108809"/>
                    <a:pt x="4380262" y="2111544"/>
                    <a:pt x="4373379" y="2111544"/>
                  </a:cubicBezTo>
                  <a:lnTo>
                    <a:pt x="25955" y="2111544"/>
                  </a:lnTo>
                  <a:cubicBezTo>
                    <a:pt x="11621" y="2111544"/>
                    <a:pt x="0" y="2099923"/>
                    <a:pt x="0" y="2085588"/>
                  </a:cubicBezTo>
                  <a:lnTo>
                    <a:pt x="0" y="25955"/>
                  </a:lnTo>
                  <a:cubicBezTo>
                    <a:pt x="0" y="11621"/>
                    <a:pt x="11621" y="0"/>
                    <a:pt x="259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399334" cy="2178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22345" y="4495331"/>
            <a:ext cx="11803721" cy="216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PLANTEAMIENTO TEORICO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DAG6rr-0yck</dc:identifier>
  <dcterms:modified xsi:type="dcterms:W3CDTF">2011-08-01T06:04:30Z</dcterms:modified>
  <cp:revision>1</cp:revision>
  <dc:title>presentacionPID_Dario_Javier_Paulo</dc:title>
</cp:coreProperties>
</file>